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278" r:id="rId55"/>
    <p:sldId id="310" r:id="rId56"/>
    <p:sldId id="311" r:id="rId57"/>
    <p:sldId id="312" r:id="rId58"/>
    <p:sldId id="313" r:id="rId59"/>
    <p:sldId id="314" r:id="rId60"/>
    <p:sldId id="315" r:id="rId61"/>
    <p:sldId id="317" r:id="rId62"/>
    <p:sldId id="316" r:id="rId63"/>
    <p:sldId id="318" r:id="rId6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20.03.2017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20.03.2017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20.03.2017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20.03.2017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764705"/>
            <a:ext cx="7772400" cy="2835746"/>
          </a:xfrm>
          <a:solidFill>
            <a:schemeClr val="accent5">
              <a:lumMod val="20000"/>
              <a:lumOff val="80000"/>
            </a:schemeClr>
          </a:solidFill>
        </p:spPr>
        <p:txBody>
          <a:bodyPr>
            <a:normAutofit/>
          </a:bodyPr>
          <a:lstStyle/>
          <a:p>
            <a:r>
              <a:rPr lang="ru-RU" dirty="0" smtClean="0">
                <a:latin typeface="Times New Roman" pitchFamily="18" charset="0"/>
                <a:cs typeface="Times New Roman" pitchFamily="18" charset="0"/>
              </a:rPr>
              <a:t>Речевое развитие дошкольника. Как планировать образовательную деятельность, о чем мы забываем?</a:t>
            </a:r>
            <a:endParaRPr lang="ru-RU"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11560" y="3886200"/>
            <a:ext cx="7920880" cy="1752600"/>
          </a:xfrm>
          <a:solidFill>
            <a:schemeClr val="accent6">
              <a:lumMod val="40000"/>
              <a:lumOff val="60000"/>
            </a:schemeClr>
          </a:solidFill>
        </p:spPr>
        <p:txBody>
          <a:bodyPr>
            <a:normAutofit fontScale="92500" lnSpcReduction="10000"/>
          </a:bodyPr>
          <a:lstStyle/>
          <a:p>
            <a:pPr algn="just"/>
            <a:r>
              <a:rPr lang="ru-RU" b="1" u="sng" dirty="0" smtClean="0">
                <a:solidFill>
                  <a:schemeClr val="tx1"/>
                </a:solidFill>
                <a:latin typeface="Times New Roman" pitchFamily="18" charset="0"/>
                <a:cs typeface="Times New Roman" pitchFamily="18" charset="0"/>
              </a:rPr>
              <a:t>ШКОЛА ПЕДАГОГОВ: </a:t>
            </a:r>
            <a:r>
              <a:rPr lang="ru-RU" b="1" dirty="0" smtClean="0">
                <a:solidFill>
                  <a:schemeClr val="tx1"/>
                </a:solidFill>
                <a:latin typeface="Times New Roman" pitchFamily="18" charset="0"/>
                <a:cs typeface="Times New Roman" pitchFamily="18" charset="0"/>
              </a:rPr>
              <a:t>ведущий занятия </a:t>
            </a:r>
            <a:r>
              <a:rPr lang="ru-RU" dirty="0" smtClean="0">
                <a:solidFill>
                  <a:schemeClr val="tx1"/>
                </a:solidFill>
                <a:latin typeface="Times New Roman" pitchFamily="18" charset="0"/>
                <a:cs typeface="Times New Roman" pitchFamily="18" charset="0"/>
              </a:rPr>
              <a:t>к.п.н., заместитель генерального директора ООО «Издательство «Учитель» Елена Александровна Кудрявцева</a:t>
            </a:r>
            <a:endParaRPr lang="ru-RU" dirty="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txBody>
          <a:bodyPr>
            <a:normAutofit fontScale="90000"/>
          </a:bodyPr>
          <a:lstStyle/>
          <a:p>
            <a:r>
              <a:rPr lang="ru-RU" dirty="0" smtClean="0"/>
              <a:t/>
            </a:r>
            <a:br>
              <a:rPr lang="ru-RU" dirty="0" smtClean="0"/>
            </a:br>
            <a:r>
              <a:rPr lang="ru-RU" dirty="0" smtClean="0"/>
              <a:t/>
            </a:r>
            <a:br>
              <a:rPr lang="ru-RU" dirty="0" smtClean="0"/>
            </a:br>
            <a:r>
              <a:rPr lang="ru-RU" sz="31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ОСНОВНЫЕ РАЗДЕЛЫ РАБОТЫ ПО РАЗВИТИЮ РЕЧИ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t>
            </a:r>
            <a:r>
              <a:rPr lang="ru-RU" dirty="0" smtClean="0"/>
              <a:t/>
            </a:r>
            <a:br>
              <a:rPr lang="ru-RU" dirty="0" smtClean="0"/>
            </a:br>
            <a:endParaRPr lang="ru-RU" dirty="0"/>
          </a:p>
        </p:txBody>
      </p:sp>
      <p:sp>
        <p:nvSpPr>
          <p:cNvPr id="3" name="Содержимое 2"/>
          <p:cNvSpPr>
            <a:spLocks noGrp="1"/>
          </p:cNvSpPr>
          <p:nvPr>
            <p:ph idx="1"/>
          </p:nvPr>
        </p:nvSpPr>
        <p:spPr>
          <a:solidFill>
            <a:schemeClr val="accent5">
              <a:lumMod val="20000"/>
              <a:lumOff val="80000"/>
            </a:schemeClr>
          </a:solidFill>
        </p:spPr>
        <p:txBody>
          <a:bodyPr/>
          <a:lstStyle/>
          <a:p>
            <a:r>
              <a:rPr lang="ru-RU" dirty="0" smtClean="0">
                <a:latin typeface="Times New Roman" pitchFamily="18" charset="0"/>
                <a:cs typeface="Times New Roman" pitchFamily="18" charset="0"/>
              </a:rPr>
              <a:t>Правильное беспрепятственное развитие моторного аппарата имеет громадное влияние на развитие языка ребенка.</a:t>
            </a:r>
          </a:p>
          <a:p>
            <a:r>
              <a:rPr lang="ru-RU" dirty="0" smtClean="0">
                <a:latin typeface="Times New Roman" pitchFamily="18" charset="0"/>
                <a:cs typeface="Times New Roman" pitchFamily="18" charset="0"/>
              </a:rPr>
              <a:t> Об этом надо помнить, руководя развитием речи на всех этапах детства. </a:t>
            </a:r>
          </a:p>
          <a:p>
            <a:r>
              <a:rPr lang="ru-RU" dirty="0" smtClean="0">
                <a:latin typeface="Times New Roman" pitchFamily="18" charset="0"/>
                <a:cs typeface="Times New Roman" pitchFamily="18" charset="0"/>
              </a:rPr>
              <a:t>Задержка в развитии речи, дефекты речи взрослого могут зависеть от недостатков его моторного развития в детстве</a:t>
            </a:r>
            <a:endParaRPr lang="ru-RU"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06290"/>
          </a:xfrm>
          <a:solidFill>
            <a:schemeClr val="accent5">
              <a:lumMod val="20000"/>
              <a:lumOff val="80000"/>
            </a:schemeClr>
          </a:solidFill>
        </p:spPr>
        <p:txBody>
          <a:bodyPr>
            <a:normAutofit/>
          </a:bodyPr>
          <a:lstStyle/>
          <a:p>
            <a:pPr algn="just"/>
            <a:r>
              <a:rPr lang="ru-RU" sz="2400" dirty="0" smtClean="0">
                <a:latin typeface="Times New Roman" pitchFamily="18" charset="0"/>
                <a:cs typeface="Times New Roman" pitchFamily="18" charset="0"/>
              </a:rPr>
              <a:t>Следует всемерно содействовать тому, чтобы этот ответственейший период в жизни ребенка, период овладения всей своей моторной сферой, и в частности речевым моторным аппаратом, протекал благоприятно; необходимо создавать условия, способствующие играм младенца голосом, самим в них принимать участие</a:t>
            </a:r>
            <a:endParaRPr lang="ru-RU" sz="24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2852936"/>
            <a:ext cx="8229600" cy="3273227"/>
          </a:xfrm>
          <a:solidFill>
            <a:schemeClr val="accent2">
              <a:lumMod val="20000"/>
              <a:lumOff val="80000"/>
            </a:schemeClr>
          </a:solidFill>
        </p:spPr>
        <p:txBody>
          <a:bodyPr>
            <a:normAutofit fontScale="85000" lnSpcReduction="20000"/>
          </a:bodyPr>
          <a:lstStyle/>
          <a:p>
            <a:pPr algn="just">
              <a:buNone/>
            </a:pPr>
            <a:r>
              <a:rPr lang="ru-RU" dirty="0" smtClean="0"/>
              <a:t>    </a:t>
            </a:r>
            <a:r>
              <a:rPr lang="ru-RU" sz="3500" dirty="0" smtClean="0">
                <a:latin typeface="Times New Roman" pitchFamily="18" charset="0"/>
                <a:cs typeface="Times New Roman" pitchFamily="18" charset="0"/>
              </a:rPr>
              <a:t>Главнейшим из этих условий является положительное эмоциональное состояние детей. </a:t>
            </a:r>
          </a:p>
          <a:p>
            <a:pPr algn="just">
              <a:buNone/>
            </a:pPr>
            <a:r>
              <a:rPr lang="ru-RU" sz="3500" dirty="0" smtClean="0">
                <a:latin typeface="Times New Roman" pitchFamily="18" charset="0"/>
                <a:cs typeface="Times New Roman" pitchFamily="18" charset="0"/>
              </a:rPr>
              <a:t>    Удовлетворение, радость </a:t>
            </a:r>
            <a:r>
              <a:rPr lang="ru-RU" sz="35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Должны</a:t>
            </a:r>
            <a:r>
              <a:rPr lang="ru-RU" sz="3500" dirty="0" smtClean="0">
                <a:latin typeface="Times New Roman" pitchFamily="18" charset="0"/>
                <a:cs typeface="Times New Roman" pitchFamily="18" charset="0"/>
              </a:rPr>
              <a:t> быть неизменными спутниками жизни детей, </a:t>
            </a:r>
            <a:r>
              <a:rPr lang="ru-RU" sz="35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Наилучшим образом способствующими </a:t>
            </a:r>
            <a:r>
              <a:rPr lang="ru-RU" sz="3500" dirty="0" smtClean="0">
                <a:latin typeface="Times New Roman" pitchFamily="18" charset="0"/>
                <a:cs typeface="Times New Roman" pitchFamily="18" charset="0"/>
              </a:rPr>
              <a:t>их нервно-психическому развитию, и развитию речи прежде всего.</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5793507"/>
          </a:xfrm>
          <a:solidFill>
            <a:schemeClr val="accent2">
              <a:lumMod val="20000"/>
              <a:lumOff val="80000"/>
            </a:schemeClr>
          </a:solidFill>
        </p:spPr>
        <p:txBody>
          <a:bodyPr>
            <a:normAutofit/>
          </a:bodyPr>
          <a:lstStyle/>
          <a:p>
            <a:pPr algn="just"/>
            <a:r>
              <a:rPr lang="ru-RU" dirty="0" smtClean="0">
                <a:latin typeface="Times New Roman" pitchFamily="18" charset="0"/>
                <a:cs typeface="Times New Roman" pitchFamily="18" charset="0"/>
              </a:rPr>
              <a:t>По мере овладения словом работа ребенка по упражнению своего речевого аппарата ослабевает, но не прекращается. </a:t>
            </a:r>
          </a:p>
          <a:p>
            <a:pPr algn="just"/>
            <a:r>
              <a:rPr lang="ru-RU" dirty="0" smtClean="0">
                <a:latin typeface="Times New Roman" pitchFamily="18" charset="0"/>
                <a:cs typeface="Times New Roman" pitchFamily="18" charset="0"/>
              </a:rPr>
              <a:t>Кто не наблюдал таких явлений, когда уже говорящие дети 3—5 лет, поймав какое-нибудь новое, трудно произносимое слово, многократно повторяют его, явно играют им, бессознательно стремясь овладеть четкостью в его произношении!</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8229600" cy="5937523"/>
          </a:xfrm>
          <a:solidFill>
            <a:schemeClr val="accent5">
              <a:lumMod val="20000"/>
              <a:lumOff val="80000"/>
            </a:schemeClr>
          </a:solidFill>
        </p:spPr>
        <p:txBody>
          <a:bodyPr/>
          <a:lstStyle/>
          <a:p>
            <a:pPr algn="just"/>
            <a:r>
              <a:rPr lang="ru-RU" dirty="0" smtClean="0">
                <a:latin typeface="Times New Roman" pitchFamily="18" charset="0"/>
                <a:cs typeface="Times New Roman" pitchFamily="18" charset="0"/>
              </a:rPr>
              <a:t>Нам пришлось наблюдать за ребенком четырех лет, который в течение двух дней все свои игры сопровождал почти не прекращающимся повторением слова </a:t>
            </a:r>
            <a:r>
              <a:rPr lang="ru-RU" b="1" dirty="0" smtClean="0">
                <a:latin typeface="Times New Roman" pitchFamily="18" charset="0"/>
                <a:cs typeface="Times New Roman" pitchFamily="18" charset="0"/>
              </a:rPr>
              <a:t>землечерпалка. </a:t>
            </a:r>
          </a:p>
          <a:p>
            <a:pPr algn="just"/>
            <a:r>
              <a:rPr lang="ru-RU" dirty="0" smtClean="0">
                <a:latin typeface="Times New Roman" pitchFamily="18" charset="0"/>
                <a:cs typeface="Times New Roman" pitchFamily="18" charset="0"/>
              </a:rPr>
              <a:t>В этом повторении было много выразительности, разнообразия, он явно играл словом, и эта игра привела к тому, что ребенок стал произносить слово совершенно правильно и членораздельно</a:t>
            </a:r>
            <a:endParaRPr lang="ru-RU"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18258"/>
          </a:xfrm>
          <a:solidFill>
            <a:schemeClr val="accent5">
              <a:lumMod val="20000"/>
              <a:lumOff val="80000"/>
            </a:schemeClr>
          </a:solidFill>
        </p:spPr>
        <p:txBody>
          <a:bodyPr>
            <a:noAutofit/>
          </a:bodyPr>
          <a:lstStyle/>
          <a:p>
            <a:r>
              <a:rPr lang="ru-RU" sz="2800" dirty="0" smtClean="0">
                <a:latin typeface="Times New Roman" pitchFamily="18" charset="0"/>
                <a:cs typeface="Times New Roman" pitchFamily="18" charset="0"/>
              </a:rPr>
              <a:t>И в дальнейшем старшие дети бессознательно используют разнообразные приемы по упражнению аппарата речи — соревнуются в скороговорках, читают для себя вслух и т. п.</a:t>
            </a:r>
            <a:br>
              <a:rPr lang="ru-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2852936"/>
            <a:ext cx="8229600" cy="3273227"/>
          </a:xfrm>
          <a:solidFill>
            <a:schemeClr val="accent2">
              <a:lumMod val="20000"/>
              <a:lumOff val="80000"/>
            </a:schemeClr>
          </a:solidFill>
        </p:spPr>
        <p:txBody>
          <a:bodyPr>
            <a:normAutofit fontScale="92500" lnSpcReduction="10000"/>
          </a:bodyPr>
          <a:lstStyle/>
          <a:p>
            <a:pPr>
              <a:buNone/>
            </a:pPr>
            <a:r>
              <a:rPr lang="ru-RU" dirty="0" smtClean="0"/>
              <a:t> </a:t>
            </a:r>
          </a:p>
          <a:p>
            <a:pPr algn="ctr">
              <a:buNone/>
            </a:pPr>
            <a:r>
              <a:rPr lang="ru-RU" dirty="0" smtClean="0">
                <a:latin typeface="Times New Roman" pitchFamily="18" charset="0"/>
                <a:cs typeface="Times New Roman" pitchFamily="18" charset="0"/>
              </a:rPr>
              <a:t>Развитие аппарата речи детей, его гибкости, четкости, податливости воле и намерениям говорящего должно составить один из разделов всей работы по развитию речи детей. Для достижения этих целей существует много методических приемов.</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22314"/>
          </a:xfrm>
          <a:solidFill>
            <a:schemeClr val="accent5">
              <a:lumMod val="20000"/>
              <a:lumOff val="80000"/>
            </a:schemeClr>
          </a:solidFill>
        </p:spPr>
        <p:txBody>
          <a:bodyPr>
            <a:normAutofit fontScale="90000"/>
          </a:bodyPr>
          <a:lstStyle/>
          <a:p>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Накопление содержания для речи.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Слово ценно своим содержанием.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Слово, непонятное тому, к кому оно обращено,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превращается для него в звук.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Слово, обращенное к детям,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должно быть всегда словом, а не только звуком</a:t>
            </a:r>
            <a:r>
              <a:rPr lang="ru-RU" dirty="0" smtClean="0">
                <a:latin typeface="Times New Roman" pitchFamily="18" charset="0"/>
                <a:cs typeface="Times New Roman" pitchFamily="18" charset="0"/>
              </a:rPr>
              <a:t>.</a:t>
            </a:r>
            <a:r>
              <a:rPr lang="ru-RU" dirty="0" smtClean="0"/>
              <a:t/>
            </a:r>
            <a:br>
              <a:rPr lang="ru-RU" dirty="0" smtClean="0"/>
            </a:br>
            <a:endParaRPr lang="ru-RU" dirty="0"/>
          </a:p>
        </p:txBody>
      </p:sp>
      <p:sp>
        <p:nvSpPr>
          <p:cNvPr id="3" name="Содержимое 2"/>
          <p:cNvSpPr>
            <a:spLocks noGrp="1"/>
          </p:cNvSpPr>
          <p:nvPr>
            <p:ph idx="1"/>
          </p:nvPr>
        </p:nvSpPr>
        <p:spPr>
          <a:xfrm>
            <a:off x="467544" y="3284984"/>
            <a:ext cx="8219256" cy="2841179"/>
          </a:xfrm>
          <a:solidFill>
            <a:schemeClr val="accent2">
              <a:lumMod val="20000"/>
              <a:lumOff val="80000"/>
            </a:schemeClr>
          </a:solidFill>
        </p:spPr>
        <p:txBody>
          <a:bodyPr/>
          <a:lstStyle/>
          <a:p>
            <a:pPr algn="just">
              <a:buNone/>
            </a:pPr>
            <a:r>
              <a:rPr lang="ru-RU" dirty="0" smtClean="0">
                <a:latin typeface="Times New Roman" pitchFamily="18" charset="0"/>
                <a:cs typeface="Times New Roman" pitchFamily="18" charset="0"/>
              </a:rPr>
              <a:t>   При поддержке взрослого младенец становится на путь накопления содержания для своей будущей речи так же, как он становится на путь упражнения своего аппарата речи и овладения им</a:t>
            </a:r>
            <a:r>
              <a:rPr lang="ru-RU" dirty="0" smtClean="0"/>
              <a:t>. </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721499"/>
          </a:xfrm>
          <a:solidFill>
            <a:schemeClr val="accent5">
              <a:lumMod val="20000"/>
              <a:lumOff val="80000"/>
            </a:schemeClr>
          </a:solidFill>
        </p:spPr>
        <p:txBody>
          <a:bodyPr>
            <a:normAutofit fontScale="92500" lnSpcReduction="10000"/>
          </a:bodyPr>
          <a:lstStyle/>
          <a:p>
            <a:pPr algn="ctr">
              <a:buNone/>
            </a:pPr>
            <a:r>
              <a:rPr lang="ru-RU" dirty="0" smtClean="0"/>
              <a:t>   </a:t>
            </a: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Он произносит свое первое слово тогда, когда оно заполняется для него содержанием. </a:t>
            </a:r>
          </a:p>
          <a:p>
            <a:pPr algn="just">
              <a:buNone/>
            </a:pPr>
            <a:r>
              <a:rPr lang="ru-RU" dirty="0" smtClean="0">
                <a:latin typeface="Times New Roman" pitchFamily="18" charset="0"/>
                <a:cs typeface="Times New Roman" pitchFamily="18" charset="0"/>
              </a:rPr>
              <a:t>   Содержание для первых слов детей доставляет окружающая конкретная действительность, в первую очередь те люди, предметы, с которыми он имеет общение. </a:t>
            </a:r>
          </a:p>
          <a:p>
            <a:pPr algn="just">
              <a:buNone/>
            </a:pPr>
            <a:r>
              <a:rPr lang="ru-RU" dirty="0" smtClean="0">
                <a:latin typeface="Times New Roman" pitchFamily="18" charset="0"/>
                <a:cs typeface="Times New Roman" pitchFamily="18" charset="0"/>
              </a:rPr>
              <a:t>   Накопление содержания речи и ее формирование неразрывно связаны с постижением вещей. </a:t>
            </a:r>
          </a:p>
          <a:p>
            <a:pPr algn="just">
              <a:buNone/>
            </a:pPr>
            <a:r>
              <a:rPr lang="ru-RU" dirty="0" smtClean="0">
                <a:latin typeface="Times New Roman" pitchFamily="18" charset="0"/>
                <a:cs typeface="Times New Roman" pitchFamily="18" charset="0"/>
              </a:rPr>
              <a:t>   Изучение языка должно идти рука об руку с изучением нощей. </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548680"/>
            <a:ext cx="8229600" cy="5760640"/>
          </a:xfrm>
          <a:solidFill>
            <a:schemeClr val="accent2">
              <a:lumMod val="20000"/>
              <a:lumOff val="80000"/>
            </a:schemeClr>
          </a:solidFill>
        </p:spPr>
        <p:txBody>
          <a:bodyPr/>
          <a:lstStyle/>
          <a:p>
            <a:pPr algn="ctr">
              <a:buNone/>
            </a:pPr>
            <a:r>
              <a:rPr lang="ru-RU" dirty="0" smtClean="0"/>
              <a:t>   </a:t>
            </a:r>
            <a:r>
              <a:rPr lang="ru-RU" dirty="0" smtClean="0">
                <a:latin typeface="Times New Roman" pitchFamily="18" charset="0"/>
                <a:cs typeface="Times New Roman" pitchFamily="18" charset="0"/>
              </a:rPr>
              <a:t>«Вещь есть сущность, а слово — нечто случайное, вещь — это тело, а слово — одежда, вещь — зерно, а слово — кора и шелуха. </a:t>
            </a:r>
          </a:p>
          <a:p>
            <a:pPr algn="ctr">
              <a:buNone/>
            </a:pPr>
            <a:r>
              <a:rPr lang="ru-RU" dirty="0" smtClean="0">
                <a:latin typeface="Times New Roman" pitchFamily="18" charset="0"/>
                <a:cs typeface="Times New Roman" pitchFamily="18" charset="0"/>
              </a:rPr>
              <a:t>Следовательно, то и другое нужно предоставлять человеческому уму одновременно, но сперва — вещь, как объект, не только познанием, но и речи» (Я.Коменский)</a:t>
            </a:r>
            <a:endParaRPr lang="ru-RU"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866330"/>
          </a:xfrm>
          <a:solidFill>
            <a:schemeClr val="accent2">
              <a:lumMod val="20000"/>
              <a:lumOff val="80000"/>
            </a:schemeClr>
          </a:solidFill>
        </p:spPr>
        <p:txBody>
          <a:bodyPr>
            <a:normAutofit/>
          </a:bodyPr>
          <a:lstStyle/>
          <a:p>
            <a:r>
              <a:rPr lang="ru-RU" sz="2700" dirty="0" smtClean="0">
                <a:latin typeface="Times New Roman" pitchFamily="18" charset="0"/>
                <a:cs typeface="Times New Roman" pitchFamily="18" charset="0"/>
              </a:rPr>
              <a:t>Правильное восприятие предметов, являющееся самой главной умственной работой ребенка, обусловлено деятельностью органов внешних чувств. </a:t>
            </a:r>
            <a:br>
              <a:rPr lang="ru-RU" sz="2700" dirty="0" smtClean="0">
                <a:latin typeface="Times New Roman" pitchFamily="18" charset="0"/>
                <a:cs typeface="Times New Roman" pitchFamily="18" charset="0"/>
              </a:rPr>
            </a:br>
            <a:endParaRPr lang="ru-RU" sz="27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2420888"/>
            <a:ext cx="8229600" cy="3705275"/>
          </a:xfrm>
          <a:solidFill>
            <a:schemeClr val="accent1">
              <a:lumMod val="20000"/>
              <a:lumOff val="80000"/>
            </a:schemeClr>
          </a:solidFill>
        </p:spPr>
        <p:txBody>
          <a:bodyPr>
            <a:normAutofit fontScale="70000" lnSpcReduction="20000"/>
          </a:bodyPr>
          <a:lstStyle/>
          <a:p>
            <a:endParaRPr lang="ru-RU" dirty="0" smtClean="0"/>
          </a:p>
          <a:p>
            <a:endParaRPr lang="ru-RU" dirty="0" smtClean="0"/>
          </a:p>
          <a:p>
            <a:pPr algn="just"/>
            <a:r>
              <a:rPr lang="ru-RU" dirty="0" smtClean="0">
                <a:latin typeface="Times New Roman" pitchFamily="18" charset="0"/>
                <a:cs typeface="Times New Roman" pitchFamily="18" charset="0"/>
              </a:rPr>
              <a:t>Сенсорное и речевое развитие ребенка совершается в теснейшем единении. Развитие ощущений и восприятий находится в непосредственной связи с развитием мышления и речи. </a:t>
            </a:r>
          </a:p>
          <a:p>
            <a:pPr algn="just"/>
            <a:r>
              <a:rPr lang="ru-RU" dirty="0" smtClean="0">
                <a:latin typeface="Times New Roman" pitchFamily="18" charset="0"/>
                <a:cs typeface="Times New Roman" pitchFamily="18" charset="0"/>
              </a:rPr>
              <a:t>Накопление представлений, знаний происходит через восприятия, а потому забота о развитии речи должна сопровождаться </a:t>
            </a: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заботой о развитии органов чувств и восприятий.</a:t>
            </a:r>
          </a:p>
          <a:p>
            <a:pPr algn="just">
              <a:buNone/>
            </a:pPr>
            <a:r>
              <a:rPr lang="ru-RU" dirty="0" smtClean="0">
                <a:latin typeface="Times New Roman" pitchFamily="18" charset="0"/>
                <a:cs typeface="Times New Roman" pitchFamily="18" charset="0"/>
              </a:rPr>
              <a:t> </a:t>
            </a:r>
          </a:p>
          <a:p>
            <a:pPr algn="just"/>
            <a:endParaRPr lang="ru-RU"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649491"/>
          </a:xfrm>
          <a:solidFill>
            <a:schemeClr val="accent2">
              <a:lumMod val="20000"/>
              <a:lumOff val="80000"/>
            </a:schemeClr>
          </a:solidFill>
        </p:spPr>
        <p:txBody>
          <a:bodyPr/>
          <a:lstStyle/>
          <a:p>
            <a:pPr algn="just">
              <a:buNone/>
            </a:pPr>
            <a:r>
              <a:rPr lang="ru-RU" dirty="0" smtClean="0"/>
              <a:t>   </a:t>
            </a:r>
            <a:r>
              <a:rPr lang="ru-RU" dirty="0" smtClean="0">
                <a:latin typeface="Times New Roman" pitchFamily="18" charset="0"/>
                <a:cs typeface="Times New Roman" pitchFamily="18" charset="0"/>
              </a:rPr>
              <a:t>Первые восприятия ребенка поступают из окружающего его мира. </a:t>
            </a:r>
          </a:p>
          <a:p>
            <a:pPr algn="just">
              <a:buNone/>
            </a:pPr>
            <a:r>
              <a:rPr lang="ru-RU" dirty="0" smtClean="0">
                <a:latin typeface="Times New Roman" pitchFamily="18" charset="0"/>
                <a:cs typeface="Times New Roman" pitchFamily="18" charset="0"/>
              </a:rPr>
              <a:t>    На нас, педагогах, лежит обязанность помочь детям ориентироваться в окружающей их действительности, руководить развитием их наблюдательности при ознакомлении с окружающим как в стенах помещения, так и вне этих стен.</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02234"/>
          </a:xfrm>
          <a:solidFill>
            <a:schemeClr val="accent6">
              <a:lumMod val="20000"/>
              <a:lumOff val="80000"/>
            </a:schemeClr>
          </a:solidFill>
        </p:spPr>
        <p:txBody>
          <a:bodyPr>
            <a:noAutofit/>
          </a:bodyPr>
          <a:lstStyle/>
          <a:p>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Родное слово - основа всякого умственного развития и сокровищница всех знаний.</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К. Д. Ушинский</a:t>
            </a:r>
            <a:br>
              <a:rPr lang="ru-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2564904"/>
            <a:ext cx="8229600" cy="3561259"/>
          </a:xfrm>
          <a:solidFill>
            <a:schemeClr val="accent5">
              <a:lumMod val="20000"/>
              <a:lumOff val="80000"/>
            </a:schemeClr>
          </a:solidFill>
        </p:spPr>
        <p:txBody>
          <a:bodyPr>
            <a:normAutofit fontScale="70000" lnSpcReduction="20000"/>
          </a:bodyPr>
          <a:lstStyle/>
          <a:p>
            <a:pPr algn="just"/>
            <a:r>
              <a:rPr lang="ru-RU" dirty="0" smtClean="0">
                <a:latin typeface="Times New Roman" pitchFamily="18" charset="0"/>
                <a:cs typeface="Times New Roman" pitchFamily="18" charset="0"/>
              </a:rPr>
              <a:t>Расширение круга представлений детей неразрывно связано с организацией окружающей их обстановки. </a:t>
            </a:r>
          </a:p>
          <a:p>
            <a:pPr algn="just"/>
            <a:r>
              <a:rPr lang="ru-RU" dirty="0" smtClean="0">
                <a:latin typeface="Times New Roman" pitchFamily="18" charset="0"/>
                <a:cs typeface="Times New Roman" pitchFamily="18" charset="0"/>
              </a:rPr>
              <a:t>Педагог должен организовать обстановку так, чтобы дети могли и.ч нес непринужденно и свободно черпать представления, понятия, образы; создать условия, в которых у них явилось бы желание и потребность говорить, превращать воспринимаемое, наблюдаемое в речь. </a:t>
            </a:r>
          </a:p>
          <a:p>
            <a:pPr algn="just"/>
            <a:r>
              <a:rPr lang="ru-RU" dirty="0" smtClean="0">
                <a:latin typeface="Times New Roman" pitchFamily="18" charset="0"/>
                <a:cs typeface="Times New Roman" pitchFamily="18" charset="0"/>
              </a:rPr>
              <a:t>Организованная обстановка — тот фундамент, на котором должно строиться все дело воспитания и который обусловливает развитие языка.</a:t>
            </a:r>
          </a:p>
          <a:p>
            <a:pPr algn="just">
              <a:buNone/>
            </a:pPr>
            <a:r>
              <a:rPr lang="ru-RU" dirty="0" smtClean="0">
                <a:latin typeface="Times New Roman" pitchFamily="18" charset="0"/>
                <a:cs typeface="Times New Roman" pitchFamily="18" charset="0"/>
              </a:rPr>
              <a:t> </a:t>
            </a:r>
          </a:p>
          <a:p>
            <a:pPr algn="just"/>
            <a:endParaRPr lang="ru-RU"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txBody>
          <a:bodyPr>
            <a:normAutofit fontScale="90000"/>
          </a:bodyPr>
          <a:lstStyle/>
          <a:p>
            <a:r>
              <a:rPr lang="ru-RU" sz="3100" dirty="0" smtClean="0">
                <a:latin typeface="Times New Roman" pitchFamily="18" charset="0"/>
                <a:cs typeface="Times New Roman" pitchFamily="18" charset="0"/>
              </a:rPr>
              <a:t/>
            </a:r>
            <a:br>
              <a:rPr lang="ru-RU" sz="3100" dirty="0" smtClean="0">
                <a:latin typeface="Times New Roman" pitchFamily="18" charset="0"/>
                <a:cs typeface="Times New Roman" pitchFamily="18" charset="0"/>
              </a:rPr>
            </a:br>
            <a:r>
              <a:rPr lang="ru-RU" sz="3100" b="1" dirty="0" smtClean="0">
                <a:effectLst>
                  <a:outerShdw blurRad="38100" dist="38100" dir="2700000" algn="tl">
                    <a:srgbClr val="000000">
                      <a:alpha val="43137"/>
                    </a:srgbClr>
                  </a:outerShdw>
                </a:effectLst>
                <a:latin typeface="Times New Roman" pitchFamily="18" charset="0"/>
                <a:cs typeface="Times New Roman" pitchFamily="18" charset="0"/>
              </a:rPr>
              <a:t>РОЛЬ В РАЗВИТИИ РЕЧИ СЛУХА И СПОСОБНОСТИ К ПОДРАЖАНИЮ</a:t>
            </a:r>
            <a:r>
              <a:rPr lang="ru-RU" dirty="0" smtClean="0"/>
              <a:t/>
            </a:r>
            <a:br>
              <a:rPr lang="ru-RU" dirty="0" smtClean="0"/>
            </a:br>
            <a:endParaRPr lang="ru-RU" dirty="0"/>
          </a:p>
        </p:txBody>
      </p:sp>
      <p:sp>
        <p:nvSpPr>
          <p:cNvPr id="3" name="Содержимое 2"/>
          <p:cNvSpPr>
            <a:spLocks noGrp="1"/>
          </p:cNvSpPr>
          <p:nvPr>
            <p:ph idx="1"/>
          </p:nvPr>
        </p:nvSpPr>
        <p:spPr>
          <a:solidFill>
            <a:schemeClr val="accent1">
              <a:lumMod val="20000"/>
              <a:lumOff val="80000"/>
            </a:schemeClr>
          </a:solidFill>
        </p:spPr>
        <p:txBody>
          <a:bodyPr>
            <a:normAutofit fontScale="70000" lnSpcReduction="20000"/>
          </a:bodyPr>
          <a:lstStyle/>
          <a:p>
            <a:pPr algn="just">
              <a:buNone/>
            </a:pPr>
            <a:r>
              <a:rPr lang="ru-RU" dirty="0" smtClean="0">
                <a:latin typeface="Times New Roman" pitchFamily="18" charset="0"/>
                <a:cs typeface="Times New Roman" pitchFamily="18" charset="0"/>
              </a:rPr>
              <a:t>     Ребенок научается говорить благодаря слуху и способности к подражанию. </a:t>
            </a:r>
          </a:p>
          <a:p>
            <a:pPr algn="just">
              <a:buNone/>
            </a:pPr>
            <a:r>
              <a:rPr lang="ru-RU" dirty="0" smtClean="0">
                <a:latin typeface="Times New Roman" pitchFamily="18" charset="0"/>
                <a:cs typeface="Times New Roman" pitchFamily="18" charset="0"/>
              </a:rPr>
              <a:t>     Глухой не научится говорить; в равной мере не научится говорить и слышащий ребенок, соли он будет лишен возможности слышать речь окружающих. </a:t>
            </a:r>
          </a:p>
          <a:p>
            <a:pPr algn="just">
              <a:buNone/>
            </a:pPr>
            <a:r>
              <a:rPr lang="ru-RU" dirty="0" smtClean="0">
                <a:latin typeface="Times New Roman" pitchFamily="18" charset="0"/>
                <a:cs typeface="Times New Roman" pitchFamily="18" charset="0"/>
              </a:rPr>
              <a:t>     Ребенок говорит то, что слышит, он облекает слышимое в ту форму, которая имеет постоянный доступ к его слуховому аппарату. </a:t>
            </a:r>
          </a:p>
          <a:p>
            <a:pPr algn="just">
              <a:buNone/>
            </a:pPr>
            <a:r>
              <a:rPr lang="ru-RU" dirty="0" smtClean="0">
                <a:latin typeface="Times New Roman" pitchFamily="18" charset="0"/>
                <a:cs typeface="Times New Roman" pitchFamily="18" charset="0"/>
              </a:rPr>
              <a:t>     Отсюда вытекает сама собой вся громадность значения того, чтобы этот аппарат функционировал со всей интенсивностью и полнотой. </a:t>
            </a:r>
          </a:p>
          <a:p>
            <a:pPr algn="just">
              <a:buNone/>
            </a:pPr>
            <a:r>
              <a:rPr lang="ru-RU" dirty="0" smtClean="0">
                <a:latin typeface="Times New Roman" pitchFamily="18" charset="0"/>
                <a:cs typeface="Times New Roman" pitchFamily="18" charset="0"/>
              </a:rPr>
              <a:t>     Самый тщательный уход за органом слуха детей является существеннейшей обязанностью семьи и каждого детского учреждения.</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5">
              <a:lumMod val="20000"/>
              <a:lumOff val="80000"/>
            </a:schemeClr>
          </a:solidFill>
        </p:spPr>
        <p:txBody>
          <a:bodyPr>
            <a:normAutofit fontScale="90000"/>
          </a:bodyPr>
          <a:lstStyle/>
          <a:p>
            <a:r>
              <a:rPr lang="ru-RU" sz="3100" dirty="0" smtClean="0">
                <a:latin typeface="Times New Roman" pitchFamily="18" charset="0"/>
                <a:cs typeface="Times New Roman" pitchFamily="18" charset="0"/>
              </a:rPr>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Воспитателю необходимо следить за проявлением слуховой способности детей и развивать их слуховую наблюдательность.</a:t>
            </a:r>
            <a:r>
              <a:rPr lang="ru-RU" dirty="0" smtClean="0"/>
              <a:t/>
            </a:r>
            <a:br>
              <a:rPr lang="ru-RU" dirty="0" smtClean="0"/>
            </a:br>
            <a:endParaRPr lang="ru-RU" dirty="0"/>
          </a:p>
        </p:txBody>
      </p:sp>
      <p:sp>
        <p:nvSpPr>
          <p:cNvPr id="3" name="Содержимое 2"/>
          <p:cNvSpPr>
            <a:spLocks noGrp="1"/>
          </p:cNvSpPr>
          <p:nvPr>
            <p:ph idx="1"/>
          </p:nvPr>
        </p:nvSpPr>
        <p:spPr>
          <a:solidFill>
            <a:schemeClr val="accent2">
              <a:lumMod val="20000"/>
              <a:lumOff val="80000"/>
            </a:schemeClr>
          </a:solidFill>
        </p:spPr>
        <p:txBody>
          <a:bodyPr>
            <a:normAutofit fontScale="77500" lnSpcReduction="20000"/>
          </a:bodyPr>
          <a:lstStyle/>
          <a:p>
            <a:pPr algn="just"/>
            <a:r>
              <a:rPr lang="ru-RU" dirty="0" smtClean="0">
                <a:latin typeface="Times New Roman" pitchFamily="18" charset="0"/>
                <a:cs typeface="Times New Roman" pitchFamily="18" charset="0"/>
              </a:rPr>
              <a:t>Формы речи ребенок заимствует от окружающих при посредстве органа слуха и присущей ему способности подражания. </a:t>
            </a:r>
          </a:p>
          <a:p>
            <a:pPr algn="just"/>
            <a:r>
              <a:rPr lang="ru-RU" dirty="0" smtClean="0">
                <a:latin typeface="Times New Roman" pitchFamily="18" charset="0"/>
                <a:cs typeface="Times New Roman" pitchFamily="18" charset="0"/>
              </a:rPr>
              <a:t>Забота о благополучии органа слуха ребенка, о развитии его максимальной функциональной способности, руководство слуховой наблюдательностью детей должны быть в центре внимания воспитателя. </a:t>
            </a:r>
          </a:p>
          <a:p>
            <a:pPr algn="just"/>
            <a:r>
              <a:rPr lang="ru-RU" dirty="0" smtClean="0">
                <a:latin typeface="Times New Roman" pitchFamily="18" charset="0"/>
                <a:cs typeface="Times New Roman" pitchFamily="18" charset="0"/>
              </a:rPr>
              <a:t>Постепенная, методически проводимая взрослыми ориентировка детей в раздающихся вокруг них звуках, организованный подбор для них соответствующих слуховых восприятий содействуют культуре слуха.</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txBody>
          <a:bodyPr>
            <a:noAutofit/>
          </a:bodyPr>
          <a:lstStyle/>
          <a:p>
            <a:r>
              <a:rPr lang="ru-RU" sz="2400" b="1" dirty="0" smtClean="0">
                <a:latin typeface="Times New Roman" pitchFamily="18" charset="0"/>
                <a:cs typeface="Times New Roman" pitchFamily="18" charset="0"/>
              </a:rPr>
              <a:t>РЕЧЬ ОКРУЖАЮЩИХ  И  ЕЕ  ВЛИЯНИЕ НА РАЗВИТИЕ  РЕЧИ ДЕТЕЙ</a:t>
            </a:r>
            <a:br>
              <a:rPr lang="ru-RU" sz="2400" b="1" dirty="0" smtClean="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8229600" cy="4997152"/>
          </a:xfrm>
          <a:solidFill>
            <a:schemeClr val="accent2">
              <a:lumMod val="20000"/>
              <a:lumOff val="80000"/>
            </a:schemeClr>
          </a:solidFill>
        </p:spPr>
        <p:txBody>
          <a:bodyPr>
            <a:normAutofit fontScale="70000" lnSpcReduction="20000"/>
          </a:bodyPr>
          <a:lstStyle/>
          <a:p>
            <a:pPr algn="just">
              <a:buNone/>
            </a:pPr>
            <a:r>
              <a:rPr lang="ru-RU" dirty="0" smtClean="0">
                <a:latin typeface="Times New Roman" pitchFamily="18" charset="0"/>
                <a:cs typeface="Times New Roman" pitchFamily="18" charset="0"/>
              </a:rPr>
              <a:t>     Плодотворно работать над речью детей может только </a:t>
            </a: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воспитатель,</a:t>
            </a:r>
            <a:r>
              <a:rPr lang="ru-RU" dirty="0" smtClean="0">
                <a:latin typeface="Times New Roman" pitchFamily="18" charset="0"/>
                <a:cs typeface="Times New Roman" pitchFamily="18" charset="0"/>
              </a:rPr>
              <a:t> владеющий собственной речью и </a:t>
            </a:r>
            <a:r>
              <a:rPr lang="ru-RU"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неустанно заботящийся об ее усовершенствовании. </a:t>
            </a:r>
          </a:p>
          <a:p>
            <a:pPr algn="just">
              <a:buNone/>
            </a:pPr>
            <a:r>
              <a:rPr lang="ru-RU" dirty="0" smtClean="0">
                <a:latin typeface="Times New Roman" pitchFamily="18" charset="0"/>
                <a:cs typeface="Times New Roman" pitchFamily="18" charset="0"/>
              </a:rPr>
              <a:t>     Его речи должны быть присущи абсолютная </a:t>
            </a:r>
            <a:r>
              <a:rPr lang="ru-RU"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грамотность, четкость, выразительность, точность и правильность словесных обозначений. </a:t>
            </a:r>
            <a:r>
              <a:rPr lang="ru-RU" dirty="0" smtClean="0">
                <a:latin typeface="Times New Roman" pitchFamily="18" charset="0"/>
                <a:cs typeface="Times New Roman" pitchFamily="18" charset="0"/>
              </a:rPr>
              <a:t>Исходя из знания интересов детей, особенностей детской психики и возрастных проявлений их развития, он должен владеть </a:t>
            </a:r>
            <a:r>
              <a:rPr lang="ru-RU"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основными методическими приемами по развитию речи, мастерством их применения. </a:t>
            </a:r>
          </a:p>
          <a:p>
            <a:pPr algn="just">
              <a:buNone/>
            </a:pPr>
            <a:r>
              <a:rPr lang="ru-RU" dirty="0" smtClean="0">
                <a:latin typeface="Times New Roman" pitchFamily="18" charset="0"/>
                <a:cs typeface="Times New Roman" pitchFamily="18" charset="0"/>
              </a:rPr>
              <a:t>     Культура его собственной речи должна влиять на культуру речи окружающих. Он должен стремиться поднимать речь детей и всех, с кем он имеет общение, до уровня своей речи. </a:t>
            </a:r>
          </a:p>
          <a:p>
            <a:pPr algn="ctr">
              <a:buNone/>
            </a:pP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К сожалению, многие ошибки и неправильности речи, представленные в общераспространенном языке, часто заимствуются людьми, уровень образования и культура которых должны были бы исключать возможность такого явления.</a:t>
            </a: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362274"/>
          </a:xfrm>
          <a:solidFill>
            <a:schemeClr val="accent2">
              <a:lumMod val="20000"/>
              <a:lumOff val="80000"/>
            </a:schemeClr>
          </a:solidFill>
        </p:spPr>
        <p:txBody>
          <a:bodyPr>
            <a:normAutofit/>
          </a:bodyPr>
          <a:lstStyle/>
          <a:p>
            <a:r>
              <a:rPr lang="ru-RU" sz="2400" b="1" dirty="0">
                <a:latin typeface="Times New Roman" panose="02020603050405020304" pitchFamily="18" charset="0"/>
                <a:cs typeface="Times New Roman" panose="02020603050405020304" pitchFamily="18" charset="0"/>
              </a:rPr>
              <a:t>ЖИВОЕ СЛОВО КАК ОСНОВА РАЗВИТИЯ РЕЧИ ДОШКОЛЬНИКА</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3068960"/>
            <a:ext cx="8229600" cy="3057203"/>
          </a:xfrm>
          <a:solidFill>
            <a:schemeClr val="accent5">
              <a:lumMod val="20000"/>
              <a:lumOff val="80000"/>
            </a:schemeClr>
          </a:solidFill>
        </p:spPr>
        <p:txBody>
          <a:bodyPr>
            <a:normAutofit fontScale="70000" lnSpcReduction="20000"/>
          </a:bodyPr>
          <a:lstStyle/>
          <a:p>
            <a:pPr algn="just"/>
            <a:r>
              <a:rPr lang="ru-RU" dirty="0">
                <a:latin typeface="Times New Roman" panose="02020603050405020304" pitchFamily="18" charset="0"/>
                <a:cs typeface="Times New Roman" panose="02020603050405020304" pitchFamily="18" charset="0"/>
              </a:rPr>
              <a:t>Живое слово – одно из действенных средств передачи знаний. Значение устного, живого слова в дошкольном возрасте, когда дети ещё не умеют читать, а речь ребёнка ещё только формируется, огромно.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Слово </a:t>
            </a:r>
            <a:r>
              <a:rPr lang="ru-RU" dirty="0">
                <a:latin typeface="Times New Roman" panose="02020603050405020304" pitchFamily="18" charset="0"/>
                <a:cs typeface="Times New Roman" panose="02020603050405020304" pitchFamily="18" charset="0"/>
              </a:rPr>
              <a:t>сопровождает все виды деятельности ребёнка, и должно оказывать большую помощь в воспитательной работе.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Поэтому </a:t>
            </a:r>
            <a:r>
              <a:rPr lang="ru-RU" dirty="0">
                <a:latin typeface="Times New Roman" panose="02020603050405020304" pitchFamily="18" charset="0"/>
                <a:cs typeface="Times New Roman" panose="02020603050405020304" pitchFamily="18" charset="0"/>
              </a:rPr>
              <a:t>необходимо правильно, богато и разносторонне использовать живое слово в детском саду. </a:t>
            </a:r>
            <a:endParaRPr lang="ru-RU" dirty="0" smtClean="0">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Живое </a:t>
            </a:r>
            <a:r>
              <a:rPr lang="ru-RU" b="1" dirty="0">
                <a:latin typeface="Times New Roman" panose="02020603050405020304" pitchFamily="18" charset="0"/>
                <a:cs typeface="Times New Roman" panose="02020603050405020304" pitchFamily="18" charset="0"/>
              </a:rPr>
              <a:t>слово должно быть действенным и содержательным как по содержанию, так по форме и методам подачи.</a:t>
            </a:r>
          </a:p>
          <a:p>
            <a:endParaRPr lang="ru-RU" dirty="0"/>
          </a:p>
        </p:txBody>
      </p:sp>
    </p:spTree>
    <p:extLst>
      <p:ext uri="{BB962C8B-B14F-4D97-AF65-F5344CB8AC3E}">
        <p14:creationId xmlns:p14="http://schemas.microsoft.com/office/powerpoint/2010/main" val="1826580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146250"/>
          </a:xfrm>
          <a:solidFill>
            <a:schemeClr val="accent2">
              <a:lumMod val="20000"/>
              <a:lumOff val="80000"/>
            </a:schemeClr>
          </a:solidFill>
        </p:spPr>
        <p:txBody>
          <a:bodyPr>
            <a:normAutofit/>
          </a:bodyPr>
          <a:lstStyle/>
          <a:p>
            <a:r>
              <a:rPr lang="ru-RU" sz="2700" b="1" dirty="0">
                <a:latin typeface="Times New Roman" panose="02020603050405020304" pitchFamily="18" charset="0"/>
                <a:cs typeface="Times New Roman" panose="02020603050405020304" pitchFamily="18" charset="0"/>
              </a:rPr>
              <a:t>Всесторонняя подготовка к основательному знанию языка проходит постепенно</a:t>
            </a:r>
            <a:r>
              <a:rPr lang="ru-RU" dirty="0"/>
              <a:t>.</a:t>
            </a:r>
          </a:p>
        </p:txBody>
      </p:sp>
      <p:sp>
        <p:nvSpPr>
          <p:cNvPr id="3" name="Объект 2"/>
          <p:cNvSpPr>
            <a:spLocks noGrp="1"/>
          </p:cNvSpPr>
          <p:nvPr>
            <p:ph idx="1"/>
          </p:nvPr>
        </p:nvSpPr>
        <p:spPr>
          <a:xfrm>
            <a:off x="457200" y="2492896"/>
            <a:ext cx="8229600" cy="3633267"/>
          </a:xfrm>
          <a:solidFill>
            <a:schemeClr val="accent5">
              <a:lumMod val="20000"/>
              <a:lumOff val="80000"/>
            </a:schemeClr>
          </a:solidFill>
        </p:spPr>
        <p:txBody>
          <a:bodyPr>
            <a:normAutofit fontScale="85000" lnSpcReduction="20000"/>
          </a:bodyPr>
          <a:lstStyle/>
          <a:p>
            <a:pPr marL="0" indent="0" algn="just">
              <a:buNone/>
            </a:pPr>
            <a:r>
              <a:rPr lang="ru-RU" dirty="0" smtClean="0">
                <a:latin typeface="Times New Roman" panose="02020603050405020304" pitchFamily="18" charset="0"/>
                <a:cs typeface="Times New Roman" panose="02020603050405020304" pitchFamily="18" charset="0"/>
              </a:rPr>
              <a:t>У </a:t>
            </a:r>
            <a:r>
              <a:rPr lang="ru-RU" dirty="0">
                <a:latin typeface="Times New Roman" panose="02020603050405020304" pitchFamily="18" charset="0"/>
                <a:cs typeface="Times New Roman" panose="02020603050405020304" pitchFamily="18" charset="0"/>
              </a:rPr>
              <a:t>самых маленьких детей — </a:t>
            </a:r>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через наблюдение вещественных предметов,</a:t>
            </a:r>
            <a:r>
              <a:rPr lang="ru-RU" dirty="0">
                <a:latin typeface="Times New Roman" panose="02020603050405020304" pitchFamily="18" charset="0"/>
                <a:cs typeface="Times New Roman" panose="02020603050405020304" pitchFamily="18" charset="0"/>
              </a:rPr>
              <a:t> </a:t>
            </a:r>
            <a:r>
              <a:rPr lang="ru-RU"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созерцание внешнего мира  далее через наблюдение предметов и языка в неразрывном единении</a:t>
            </a:r>
            <a:r>
              <a:rPr lang="ru-RU" dirty="0">
                <a:latin typeface="Times New Roman" panose="02020603050405020304" pitchFamily="18" charset="0"/>
                <a:cs typeface="Times New Roman" panose="02020603050405020304" pitchFamily="18" charset="0"/>
              </a:rPr>
              <a:t>. Это та ступень, про которую </a:t>
            </a:r>
            <a:r>
              <a:rPr lang="ru-RU" dirty="0" err="1">
                <a:latin typeface="Times New Roman" panose="02020603050405020304" pitchFamily="18" charset="0"/>
                <a:cs typeface="Times New Roman" panose="02020603050405020304" pitchFamily="18" charset="0"/>
              </a:rPr>
              <a:t>Фребель</a:t>
            </a:r>
            <a:r>
              <a:rPr lang="ru-RU" dirty="0">
                <a:latin typeface="Times New Roman" panose="02020603050405020304" pitchFamily="18" charset="0"/>
                <a:cs typeface="Times New Roman" panose="02020603050405020304" pitchFamily="18" charset="0"/>
              </a:rPr>
              <a:t> сказал, что </a:t>
            </a:r>
            <a:r>
              <a:rPr lang="ru-RU" b="1" dirty="0">
                <a:latin typeface="Times New Roman" panose="02020603050405020304" pitchFamily="18" charset="0"/>
                <a:cs typeface="Times New Roman" panose="02020603050405020304" pitchFamily="18" charset="0"/>
              </a:rPr>
              <a:t>«слово, как нечто противоположное внешности, должно постоянно наподобие тени следовать за внешним обликом, чтобы способствовать прочному усвоению этого облика внутренним миром, а равно и органами внешних чувств ребёнка».</a:t>
            </a:r>
          </a:p>
          <a:p>
            <a:endParaRPr lang="ru-RU" dirty="0"/>
          </a:p>
        </p:txBody>
      </p:sp>
    </p:spTree>
    <p:extLst>
      <p:ext uri="{BB962C8B-B14F-4D97-AF65-F5344CB8AC3E}">
        <p14:creationId xmlns:p14="http://schemas.microsoft.com/office/powerpoint/2010/main" val="769690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082354"/>
          </a:xfrm>
          <a:solidFill>
            <a:schemeClr val="accent5">
              <a:lumMod val="20000"/>
              <a:lumOff val="80000"/>
            </a:schemeClr>
          </a:solidFill>
        </p:spPr>
        <p:txBody>
          <a:bodyPr>
            <a:normAutofit/>
          </a:bodyPr>
          <a:lstStyle/>
          <a:p>
            <a:pPr lvl="0">
              <a:spcBef>
                <a:spcPct val="20000"/>
              </a:spcBef>
            </a:pPr>
            <a:r>
              <a:rPr lang="ru-RU" sz="2400" dirty="0" smtClean="0">
                <a:solidFill>
                  <a:prstClr val="black"/>
                </a:solidFill>
                <a:latin typeface="Times New Roman" panose="02020603050405020304" pitchFamily="18" charset="0"/>
                <a:ea typeface="+mn-ea"/>
                <a:cs typeface="Times New Roman" panose="02020603050405020304" pitchFamily="18" charset="0"/>
              </a:rPr>
              <a:t> Ступень</a:t>
            </a:r>
            <a:r>
              <a:rPr lang="ru-RU" sz="2400" dirty="0">
                <a:solidFill>
                  <a:prstClr val="black"/>
                </a:solidFill>
                <a:latin typeface="Times New Roman" panose="02020603050405020304" pitchFamily="18" charset="0"/>
                <a:ea typeface="+mn-ea"/>
                <a:cs typeface="Times New Roman" panose="02020603050405020304" pitchFamily="18" charset="0"/>
              </a:rPr>
              <a:t>, на которой предполагается, что ребёнок овладел уже речью настолько, что может свободно высказывать свои мысли и понимать к нему обращённую речь, язык фигурирует уже без непосредственной связи с окружающим его, внешним миром, а опирается уже и на представления, ранее приобретённые и отвлечённые. </a:t>
            </a:r>
            <a:br>
              <a:rPr lang="ru-RU" sz="2400" dirty="0">
                <a:solidFill>
                  <a:prstClr val="black"/>
                </a:solidFill>
                <a:latin typeface="Times New Roman" panose="02020603050405020304" pitchFamily="18" charset="0"/>
                <a:ea typeface="+mn-ea"/>
                <a:cs typeface="Times New Roman" panose="02020603050405020304" pitchFamily="18" charset="0"/>
              </a:rPr>
            </a:br>
            <a:endParaRPr lang="ru-RU" sz="2400" dirty="0"/>
          </a:p>
        </p:txBody>
      </p:sp>
      <p:sp>
        <p:nvSpPr>
          <p:cNvPr id="3" name="Объект 2"/>
          <p:cNvSpPr>
            <a:spLocks noGrp="1"/>
          </p:cNvSpPr>
          <p:nvPr>
            <p:ph idx="1"/>
          </p:nvPr>
        </p:nvSpPr>
        <p:spPr>
          <a:xfrm>
            <a:off x="457200" y="3645024"/>
            <a:ext cx="8229600" cy="2481139"/>
          </a:xfrm>
          <a:solidFill>
            <a:schemeClr val="accent2">
              <a:lumMod val="20000"/>
              <a:lumOff val="80000"/>
            </a:schemeClr>
          </a:solidFill>
        </p:spPr>
        <p:txBody>
          <a:bodyPr>
            <a:normAutofit fontScale="85000" lnSpcReduction="10000"/>
          </a:bodyPr>
          <a:lstStyle/>
          <a:p>
            <a:pPr marL="0" indent="0" algn="just">
              <a:buNone/>
            </a:pPr>
            <a:r>
              <a:rPr lang="ru-RU" dirty="0" smtClean="0">
                <a:latin typeface="Times New Roman" panose="02020603050405020304" pitchFamily="18" charset="0"/>
                <a:cs typeface="Times New Roman" panose="02020603050405020304" pitchFamily="18" charset="0"/>
              </a:rPr>
              <a:t>На </a:t>
            </a:r>
            <a:r>
              <a:rPr lang="ru-RU" dirty="0">
                <a:latin typeface="Times New Roman" panose="02020603050405020304" pitchFamily="18" charset="0"/>
                <a:cs typeface="Times New Roman" panose="02020603050405020304" pitchFamily="18" charset="0"/>
              </a:rPr>
              <a:t>этой ступени, которая начинается приблизительно </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третьем году </a:t>
            </a:r>
            <a:r>
              <a:rPr lang="ru-RU" dirty="0">
                <a:latin typeface="Times New Roman" panose="02020603050405020304" pitchFamily="18" charset="0"/>
                <a:cs typeface="Times New Roman" panose="02020603050405020304" pitchFamily="18" charset="0"/>
              </a:rPr>
              <a:t>жизни ребёнка, выступает во всем значении и силе новый фактор духовного развития детей — живое слово, опирающееся на сформировавшийся уже к тому времени достаточно сложный мир их внутренних восприятий.</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2290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txBody>
          <a:bodyPr>
            <a:noAutofit/>
          </a:bodyPr>
          <a:lstStyle/>
          <a:p>
            <a:r>
              <a:rPr lang="ru-RU" sz="2400" b="1" cap="all" dirty="0">
                <a:latin typeface="Times New Roman" panose="02020603050405020304" pitchFamily="18" charset="0"/>
                <a:cs typeface="Times New Roman" panose="02020603050405020304" pitchFamily="18" charset="0"/>
              </a:rPr>
              <a:t>Основные цели и задачи речевого развития дошкольников</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solidFill>
            <a:schemeClr val="accent2">
              <a:lumMod val="20000"/>
              <a:lumOff val="80000"/>
            </a:schemeClr>
          </a:solidFill>
        </p:spPr>
        <p:txBody>
          <a:bodyPr>
            <a:normAutofit fontScale="70000" lnSpcReduction="20000"/>
          </a:bodyPr>
          <a:lstStyle/>
          <a:p>
            <a:pPr marL="0" indent="0" algn="just">
              <a:buNone/>
            </a:pP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 ФГОС ДО речевое развитие подразумевает владение </a:t>
            </a: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речью</a:t>
            </a:r>
          </a:p>
          <a:p>
            <a:pPr algn="just"/>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как средством общения и культуры;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обогащение </a:t>
            </a:r>
            <a:r>
              <a:rPr lang="ru-RU" dirty="0">
                <a:latin typeface="Times New Roman" panose="02020603050405020304" pitchFamily="18" charset="0"/>
                <a:cs typeface="Times New Roman" panose="02020603050405020304" pitchFamily="18" charset="0"/>
              </a:rPr>
              <a:t>активного словаря;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развитие </a:t>
            </a:r>
            <a:r>
              <a:rPr lang="ru-RU" dirty="0">
                <a:latin typeface="Times New Roman" panose="02020603050405020304" pitchFamily="18" charset="0"/>
                <a:cs typeface="Times New Roman" panose="02020603050405020304" pitchFamily="18" charset="0"/>
              </a:rPr>
              <a:t>связной, грамматически правильной диалогической и монологической речи;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развитие </a:t>
            </a:r>
            <a:r>
              <a:rPr lang="ru-RU" dirty="0">
                <a:latin typeface="Times New Roman" panose="02020603050405020304" pitchFamily="18" charset="0"/>
                <a:cs typeface="Times New Roman" panose="02020603050405020304" pitchFamily="18" charset="0"/>
              </a:rPr>
              <a:t>речевого творчества;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развитие </a:t>
            </a:r>
            <a:r>
              <a:rPr lang="ru-RU" dirty="0">
                <a:latin typeface="Times New Roman" panose="02020603050405020304" pitchFamily="18" charset="0"/>
                <a:cs typeface="Times New Roman" panose="02020603050405020304" pitchFamily="18" charset="0"/>
              </a:rPr>
              <a:t>звуковой и интонационной культуры речи, фонематического слуха;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знакомство </a:t>
            </a:r>
            <a:r>
              <a:rPr lang="ru-RU" dirty="0">
                <a:latin typeface="Times New Roman" panose="02020603050405020304" pitchFamily="18" charset="0"/>
                <a:cs typeface="Times New Roman" panose="02020603050405020304" pitchFamily="18" charset="0"/>
              </a:rPr>
              <a:t>с книжной культурой, детской литературой, понимание на слух текстов различных жанров детской литературы;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формирование </a:t>
            </a:r>
            <a:r>
              <a:rPr lang="ru-RU" dirty="0">
                <a:latin typeface="Times New Roman" panose="02020603050405020304" pitchFamily="18" charset="0"/>
                <a:cs typeface="Times New Roman" panose="02020603050405020304" pitchFamily="18" charset="0"/>
              </a:rPr>
              <a:t>звуковой аналитико-синтетической активности как предпосылки обучения грамоте.</a:t>
            </a:r>
          </a:p>
          <a:p>
            <a:endParaRPr lang="ru-RU" dirty="0"/>
          </a:p>
        </p:txBody>
      </p:sp>
    </p:spTree>
    <p:extLst>
      <p:ext uri="{BB962C8B-B14F-4D97-AF65-F5344CB8AC3E}">
        <p14:creationId xmlns:p14="http://schemas.microsoft.com/office/powerpoint/2010/main" val="3531330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8640"/>
            <a:ext cx="8229600" cy="6480720"/>
          </a:xfrm>
          <a:solidFill>
            <a:schemeClr val="accent3">
              <a:lumMod val="20000"/>
              <a:lumOff val="80000"/>
            </a:schemeClr>
          </a:solidFill>
        </p:spPr>
        <p:txBody>
          <a:bodyPr>
            <a:normAutofit fontScale="47500" lnSpcReduction="20000"/>
          </a:bodyPr>
          <a:lstStyle/>
          <a:p>
            <a:pPr marL="0" indent="0">
              <a:buNone/>
            </a:pPr>
            <a:r>
              <a:rPr lang="ru-RU" b="1" dirty="0">
                <a:latin typeface="Times New Roman" panose="02020603050405020304" pitchFamily="18" charset="0"/>
                <a:cs typeface="Times New Roman" panose="02020603050405020304" pitchFamily="18" charset="0"/>
              </a:rPr>
              <a:t>В области речевого развития ребёнка основными задачами образовательной  деятельности является создание условий для: </a:t>
            </a:r>
          </a:p>
          <a:p>
            <a:pPr marL="0" indent="0" algn="just">
              <a:buNone/>
            </a:pPr>
            <a:r>
              <a:rPr lang="ru-RU" dirty="0"/>
              <a:t>– </a:t>
            </a:r>
            <a:r>
              <a:rPr lang="ru-RU" sz="3400" dirty="0">
                <a:latin typeface="Times New Roman" panose="02020603050405020304" pitchFamily="18" charset="0"/>
                <a:cs typeface="Times New Roman" panose="02020603050405020304" pitchFamily="18" charset="0"/>
              </a:rPr>
              <a:t>развития речи как средства общения и культуры, совершенствования разных сторон  речи ребёнка; налаживания игрового и речевого взаимодействия с взрослыми и сверстниками; доброжелательного общения друг с другом; накопления словарного запаса, обогащения речи смысловым содержанием.</a:t>
            </a:r>
          </a:p>
          <a:p>
            <a:pPr marL="0" indent="0" algn="just">
              <a:buNone/>
            </a:pPr>
            <a:r>
              <a:rPr lang="ru-RU" sz="3400" dirty="0">
                <a:latin typeface="Times New Roman" panose="02020603050405020304" pitchFamily="18" charset="0"/>
                <a:cs typeface="Times New Roman" panose="02020603050405020304" pitchFamily="18" charset="0"/>
              </a:rPr>
              <a:t>– воспитания интереса к фольклорным и литературным текстам, желания их слушать; развития умения воспроизводить короткие ролевые диалоги из сказок и прибауток в играх - драматизациях, повторять за взрослым знакомые строчки и рифмы из стихов, песенок, игр с пальчиками;</a:t>
            </a:r>
          </a:p>
          <a:p>
            <a:pPr marL="0" indent="0" algn="just">
              <a:buNone/>
            </a:pPr>
            <a:r>
              <a:rPr lang="ru-RU" sz="3400" dirty="0">
                <a:latin typeface="Times New Roman" panose="02020603050405020304" pitchFamily="18" charset="0"/>
                <a:cs typeface="Times New Roman" panose="02020603050405020304" pitchFamily="18" charset="0"/>
              </a:rPr>
              <a:t>– </a:t>
            </a:r>
            <a:r>
              <a:rPr lang="ru-RU" sz="3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создания условий для приобретения опыта</a:t>
            </a:r>
            <a:r>
              <a:rPr lang="ru-RU" sz="3400" dirty="0">
                <a:latin typeface="Times New Roman" panose="02020603050405020304" pitchFamily="18" charset="0"/>
                <a:cs typeface="Times New Roman" panose="02020603050405020304" pitchFamily="18" charset="0"/>
              </a:rPr>
              <a:t>: положительного реагирования на предложение послушать и (или) прочесть ещё раз произведение (сказку, рассказ, </a:t>
            </a:r>
            <a:r>
              <a:rPr lang="ru-RU" sz="3400" dirty="0" err="1">
                <a:latin typeface="Times New Roman" panose="02020603050405020304" pitchFamily="18" charset="0"/>
                <a:cs typeface="Times New Roman" panose="02020603050405020304" pitchFamily="18" charset="0"/>
              </a:rPr>
              <a:t>потешку</a:t>
            </a:r>
            <a:r>
              <a:rPr lang="ru-RU" sz="3400" dirty="0">
                <a:latin typeface="Times New Roman" panose="02020603050405020304" pitchFamily="18" charset="0"/>
                <a:cs typeface="Times New Roman" panose="02020603050405020304" pitchFamily="18" charset="0"/>
              </a:rPr>
              <a:t> и т. д.), поговорить о прочитанном; участия в прослушивании малых форм фольклора (</a:t>
            </a:r>
            <a:r>
              <a:rPr lang="ru-RU" sz="3400" dirty="0" err="1">
                <a:latin typeface="Times New Roman" panose="02020603050405020304" pitchFamily="18" charset="0"/>
                <a:cs typeface="Times New Roman" panose="02020603050405020304" pitchFamily="18" charset="0"/>
              </a:rPr>
              <a:t>потешек</a:t>
            </a:r>
            <a:r>
              <a:rPr lang="ru-RU" sz="3400" dirty="0">
                <a:latin typeface="Times New Roman" panose="02020603050405020304" pitchFamily="18" charset="0"/>
                <a:cs typeface="Times New Roman" panose="02020603050405020304" pitchFamily="18" charset="0"/>
              </a:rPr>
              <a:t>, песенок, прибауток), простых народных и авторских сказок, рассказов и стихов, доступных пониманию детей; эмоциональной отзывчивости на содержание прочитанного; выявления положительных героев, их оценки с помощью доступного нравственно-ценного словаря, установления простейших связей последовательности событий в тексте; участия в ситуациях общения, вызывающих потребность выражать впечатления о прочитанном речевыми и неречевыми средствами; заучивания коротких стихотворений; понимания иллюстраций к произведениям литературы и фольклора;</a:t>
            </a:r>
          </a:p>
          <a:p>
            <a:pPr marL="0" indent="0" algn="just">
              <a:buNone/>
            </a:pPr>
            <a:r>
              <a:rPr lang="ru-RU" sz="3400" dirty="0">
                <a:latin typeface="Times New Roman" panose="02020603050405020304" pitchFamily="18" charset="0"/>
                <a:cs typeface="Times New Roman" panose="02020603050405020304" pitchFamily="18" charset="0"/>
              </a:rPr>
              <a:t>– освоения грамматического строя речи в процессе развития связной диалогической и  монологической речи; подведения к элементарной поисковой деятельности в сфере языка и речи; развития восприятия и произносительной стороны речи.</a:t>
            </a:r>
          </a:p>
          <a:p>
            <a:pPr marL="0" indent="0" algn="just">
              <a:buNone/>
            </a:pPr>
            <a:r>
              <a:rPr lang="ru-RU" sz="3400" dirty="0">
                <a:latin typeface="Times New Roman" panose="02020603050405020304" pitchFamily="18" charset="0"/>
                <a:cs typeface="Times New Roman" panose="02020603050405020304" pitchFamily="18" charset="0"/>
              </a:rPr>
              <a:t>– развития диалогической формы речи; вовлечения детей в разговор во время рассматривания предметов, картин, иллюстраций; наблюдений за живыми объектами; после просмотра спектаклей, мультфильмов; формирования умения вести диалог с педагогом: слушать и понимать заданный вопрос, понятно отвечать на него, говорить в нормальном темпе, не перебивая говорящего взрослого; формирования потребности делиться своими впечатлениями с педагогами и родителями.</a:t>
            </a:r>
          </a:p>
          <a:p>
            <a:endParaRPr lang="ru-RU" dirty="0"/>
          </a:p>
        </p:txBody>
      </p:sp>
    </p:spTree>
    <p:extLst>
      <p:ext uri="{BB962C8B-B14F-4D97-AF65-F5344CB8AC3E}">
        <p14:creationId xmlns:p14="http://schemas.microsoft.com/office/powerpoint/2010/main" val="1531643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txBody>
          <a:bodyPr>
            <a:noAutofit/>
          </a:bodyPr>
          <a:lstStyle/>
          <a:p>
            <a:r>
              <a:rPr lang="ru-RU" sz="2400" b="1" cap="all" dirty="0">
                <a:latin typeface="Times New Roman" panose="02020603050405020304" pitchFamily="18" charset="0"/>
                <a:cs typeface="Times New Roman" panose="02020603050405020304" pitchFamily="18" charset="0"/>
              </a:rPr>
              <a:t>Особенности речевого развития детей </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b="1" cap="all" dirty="0">
                <a:latin typeface="Times New Roman" panose="02020603050405020304" pitchFamily="18" charset="0"/>
                <a:cs typeface="Times New Roman" panose="02020603050405020304" pitchFamily="18" charset="0"/>
              </a:rPr>
              <a:t>младшего дошкольного возраста</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solidFill>
            <a:schemeClr val="accent4">
              <a:lumMod val="20000"/>
              <a:lumOff val="80000"/>
            </a:schemeClr>
          </a:solidFill>
        </p:spPr>
        <p:txBody>
          <a:bodyPr>
            <a:normAutofit fontScale="85000" lnSpcReduction="10000"/>
          </a:bodyPr>
          <a:lstStyle/>
          <a:p>
            <a:pPr algn="just"/>
            <a:r>
              <a:rPr lang="ru-RU" dirty="0">
                <a:latin typeface="Times New Roman" panose="02020603050405020304" pitchFamily="18" charset="0"/>
                <a:cs typeface="Times New Roman" panose="02020603050405020304" pitchFamily="18" charset="0"/>
              </a:rPr>
              <a:t>В 3-4 года ребёнок начинает чаще и охотнее вступать в общение</a:t>
            </a:r>
            <a:r>
              <a:rPr lang="ru-RU"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со сверстниками ради участия в общей игре или продуктивной деятельности.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Для </a:t>
            </a:r>
            <a:r>
              <a:rPr lang="ru-RU" dirty="0">
                <a:latin typeface="Times New Roman" panose="02020603050405020304" pitchFamily="18" charset="0"/>
                <a:cs typeface="Times New Roman" panose="02020603050405020304" pitchFamily="18" charset="0"/>
              </a:rPr>
              <a:t>трёхлетнего ребёнка характерна позиция превосходства над товарищами.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Он </a:t>
            </a:r>
            <a:r>
              <a:rPr lang="ru-RU" dirty="0">
                <a:latin typeface="Times New Roman" panose="02020603050405020304" pitchFamily="18" charset="0"/>
                <a:cs typeface="Times New Roman" panose="02020603050405020304" pitchFamily="18" charset="0"/>
              </a:rPr>
              <a:t>может в общении с партнёром открыто выразить негативную оценку.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Однако </a:t>
            </a:r>
            <a:r>
              <a:rPr lang="ru-RU" dirty="0">
                <a:latin typeface="Times New Roman" panose="02020603050405020304" pitchFamily="18" charset="0"/>
                <a:cs typeface="Times New Roman" panose="02020603050405020304" pitchFamily="18" charset="0"/>
              </a:rPr>
              <a:t>ему всё ещё нужны </a:t>
            </a:r>
            <a:r>
              <a:rPr lang="ru-RU" b="1" dirty="0">
                <a:latin typeface="Times New Roman" panose="02020603050405020304" pitchFamily="18" charset="0"/>
                <a:cs typeface="Times New Roman" panose="02020603050405020304" pitchFamily="18" charset="0"/>
              </a:rPr>
              <a:t>поддержка и внимание взрослого.</a:t>
            </a:r>
            <a:r>
              <a:rPr lang="ru-RU" dirty="0">
                <a:latin typeface="Times New Roman" panose="02020603050405020304" pitchFamily="18" charset="0"/>
                <a:cs typeface="Times New Roman" panose="02020603050405020304" pitchFamily="18" charset="0"/>
              </a:rPr>
              <a:t> Оптимальным во взаимоотношениях с взрослыми является </a:t>
            </a:r>
            <a:r>
              <a:rPr lang="ru-RU" b="1" dirty="0">
                <a:latin typeface="Times New Roman" panose="02020603050405020304" pitchFamily="18" charset="0"/>
                <a:cs typeface="Times New Roman" panose="02020603050405020304" pitchFamily="18" charset="0"/>
              </a:rPr>
              <a:t>индивидуальное общение.</a:t>
            </a:r>
          </a:p>
          <a:p>
            <a:endParaRPr lang="ru-RU" dirty="0"/>
          </a:p>
        </p:txBody>
      </p:sp>
    </p:spTree>
    <p:extLst>
      <p:ext uri="{BB962C8B-B14F-4D97-AF65-F5344CB8AC3E}">
        <p14:creationId xmlns:p14="http://schemas.microsoft.com/office/powerpoint/2010/main" val="2262693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txBody>
          <a:bodyPr>
            <a:normAutofit/>
          </a:bodyPr>
          <a:lstStyle/>
          <a:p>
            <a:r>
              <a:rPr lang="ru-RU" sz="2400" b="1" cap="all" dirty="0">
                <a:latin typeface="Times New Roman" panose="02020603050405020304" pitchFamily="18" charset="0"/>
                <a:cs typeface="Times New Roman" panose="02020603050405020304" pitchFamily="18" charset="0"/>
              </a:rPr>
              <a:t>Особенности речевого развития детей </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b="1" cap="all" dirty="0">
                <a:latin typeface="Times New Roman" panose="02020603050405020304" pitchFamily="18" charset="0"/>
                <a:cs typeface="Times New Roman" panose="02020603050405020304" pitchFamily="18" charset="0"/>
              </a:rPr>
              <a:t>младшего дошкольного возраста</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solidFill>
            <a:schemeClr val="accent4">
              <a:lumMod val="20000"/>
              <a:lumOff val="80000"/>
            </a:schemeClr>
          </a:solidFill>
        </p:spPr>
        <p:txBody>
          <a:bodyPr>
            <a:normAutofit fontScale="62500" lnSpcReduction="20000"/>
          </a:bodyPr>
          <a:lstStyle/>
          <a:p>
            <a:pPr algn="just"/>
            <a:r>
              <a:rPr lang="ru-RU" dirty="0">
                <a:latin typeface="Times New Roman" panose="02020603050405020304" pitchFamily="18" charset="0"/>
                <a:cs typeface="Times New Roman" panose="02020603050405020304" pitchFamily="18" charset="0"/>
              </a:rPr>
              <a:t>Главным средством общения с взрослыми и сверстниками является речь.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Словарь </a:t>
            </a:r>
            <a:r>
              <a:rPr lang="ru-RU" dirty="0">
                <a:latin typeface="Times New Roman" panose="02020603050405020304" pitchFamily="18" charset="0"/>
                <a:cs typeface="Times New Roman" panose="02020603050405020304" pitchFamily="18" charset="0"/>
              </a:rPr>
              <a:t>младшего дошкольника состоит в основном из слов, обозначающих предметы обихода, игрушки, близких ему людей.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Ребёнок </a:t>
            </a:r>
            <a:r>
              <a:rPr lang="ru-RU" dirty="0">
                <a:latin typeface="Times New Roman" panose="02020603050405020304" pitchFamily="18" charset="0"/>
                <a:cs typeface="Times New Roman" panose="02020603050405020304" pitchFamily="18" charset="0"/>
              </a:rPr>
              <a:t>овладевает грамматическим строем речи: согласовывает употребление грамматических форм по числу, времени, активно экспериментирует со словами, создавая забавные неологизмы; умеет отвечать на простые вопросы, используя форму простого предложения; высказывается в двух-трёх предложениях об эмоционально значимых событиях; начинает использовать в речи сложные предложения.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этом возрасте возможны дефекты звукопроизношения.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Девочки </a:t>
            </a:r>
            <a:r>
              <a:rPr lang="ru-RU" dirty="0">
                <a:latin typeface="Times New Roman" panose="02020603050405020304" pitchFamily="18" charset="0"/>
                <a:cs typeface="Times New Roman" panose="02020603050405020304" pitchFamily="18" charset="0"/>
              </a:rPr>
              <a:t>по многим показателям развития (артикуляция, словарный запас, беглость речи, понимание прочитанного, запоминание увиденного и услышанного) превосходят мальчиков.</a:t>
            </a:r>
          </a:p>
          <a:p>
            <a:pPr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8579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154362"/>
          </a:xfrm>
          <a:solidFill>
            <a:schemeClr val="accent2">
              <a:lumMod val="20000"/>
              <a:lumOff val="80000"/>
            </a:schemeClr>
          </a:solidFill>
        </p:spPr>
        <p:txBody>
          <a:bodyPr>
            <a:normAutofit/>
          </a:bodyPr>
          <a:lstStyle/>
          <a:p>
            <a:r>
              <a:rPr lang="ru-RU" sz="2400" dirty="0" smtClean="0">
                <a:latin typeface="Times New Roman" pitchFamily="18" charset="0"/>
                <a:cs typeface="Times New Roman" pitchFamily="18" charset="0"/>
              </a:rPr>
              <a:t>Необходимо приспособлять к интересам развития детей уже существующую, готовую обстановку, работать над ней, изменять, обновлять и этим расширять круг представлений детей и запас их речевых форм</a:t>
            </a:r>
            <a:endParaRPr lang="ru-RU" sz="24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3573016"/>
            <a:ext cx="8229600" cy="2553147"/>
          </a:xfrm>
          <a:solidFill>
            <a:schemeClr val="accent5">
              <a:lumMod val="20000"/>
              <a:lumOff val="80000"/>
            </a:schemeClr>
          </a:solidFill>
        </p:spPr>
        <p:txBody>
          <a:bodyPr>
            <a:normAutofit fontScale="70000" lnSpcReduction="20000"/>
          </a:bodyPr>
          <a:lstStyle/>
          <a:p>
            <a:pPr algn="just"/>
            <a:r>
              <a:rPr lang="ru-RU" dirty="0" smtClean="0">
                <a:latin typeface="Times New Roman" pitchFamily="18" charset="0"/>
                <a:cs typeface="Times New Roman" pitchFamily="18" charset="0"/>
              </a:rPr>
              <a:t>Оказывать ребенку помощь в овладении пространством, в накоплении конкретных представлений, понятий, руководить при поддержке слова процессом его ориентировки в окружающей обстановке, обучать его наблюдению и языку в неразрывном единении — таковы требования, которые должны быть предъявлены к воспитателю.</a:t>
            </a:r>
          </a:p>
          <a:p>
            <a:pPr algn="just">
              <a:buNone/>
            </a:pPr>
            <a:r>
              <a:rPr lang="ru-RU" dirty="0" smtClean="0">
                <a:latin typeface="Times New Roman" pitchFamily="18" charset="0"/>
                <a:cs typeface="Times New Roman" pitchFamily="18" charset="0"/>
              </a:rPr>
              <a:t> </a:t>
            </a:r>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txBody>
          <a:bodyPr>
            <a:normAutofit/>
          </a:bodyPr>
          <a:lstStyle/>
          <a:p>
            <a:r>
              <a:rPr lang="ru-RU" sz="2400" b="1" cap="all" dirty="0">
                <a:latin typeface="Times New Roman" panose="02020603050405020304" pitchFamily="18" charset="0"/>
                <a:cs typeface="Times New Roman" panose="02020603050405020304" pitchFamily="18" charset="0"/>
              </a:rPr>
              <a:t>Особенности речевого развития детей </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b="1" cap="all" dirty="0">
                <a:latin typeface="Times New Roman" panose="02020603050405020304" pitchFamily="18" charset="0"/>
                <a:cs typeface="Times New Roman" panose="02020603050405020304" pitchFamily="18" charset="0"/>
              </a:rPr>
              <a:t>младшего дошкольного возраста</a:t>
            </a:r>
            <a:endParaRPr lang="ru-RU" sz="2400" dirty="0"/>
          </a:p>
        </p:txBody>
      </p:sp>
      <p:sp>
        <p:nvSpPr>
          <p:cNvPr id="3" name="Объект 2"/>
          <p:cNvSpPr>
            <a:spLocks noGrp="1"/>
          </p:cNvSpPr>
          <p:nvPr>
            <p:ph idx="1"/>
          </p:nvPr>
        </p:nvSpPr>
        <p:spPr>
          <a:xfrm>
            <a:off x="457200" y="1600200"/>
            <a:ext cx="8229600" cy="5069160"/>
          </a:xfrm>
          <a:solidFill>
            <a:schemeClr val="accent5">
              <a:lumMod val="20000"/>
              <a:lumOff val="80000"/>
            </a:schemeClr>
          </a:solidFill>
        </p:spPr>
        <p:txBody>
          <a:bodyPr>
            <a:normAutofit fontScale="62500" lnSpcReduction="20000"/>
          </a:bodyPr>
          <a:lstStyle/>
          <a:p>
            <a:pPr algn="just"/>
            <a:r>
              <a:rPr lang="ru-RU" dirty="0">
                <a:latin typeface="Times New Roman" panose="02020603050405020304" pitchFamily="18" charset="0"/>
                <a:cs typeface="Times New Roman" panose="02020603050405020304" pitchFamily="18" charset="0"/>
              </a:rPr>
              <a:t>В младшем дошкольном возрасте речь связана с непосредственным опытом детей, что отражается на формах речи. Для неё характерны неполные, неопределённо-личные предложения, состоящие часто из одного сказуемого; названия предметов заменяются местоимениями. В рассказах ребёнка переплетаются факты из материала на заданную тему, перемежающиеся с фактами из личного опыта.</a:t>
            </a:r>
          </a:p>
          <a:p>
            <a:pPr algn="just"/>
            <a:r>
              <a:rPr lang="ru-RU" dirty="0">
                <a:latin typeface="Times New Roman" panose="02020603050405020304" pitchFamily="18" charset="0"/>
                <a:cs typeface="Times New Roman" panose="02020603050405020304" pitchFamily="18" charset="0"/>
              </a:rPr>
              <a:t>В 3-4 года в ситуации взаимодействия с взрослым продолжает формироваться интерес к книге и литературным персонажам.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Круг </a:t>
            </a:r>
            <a:r>
              <a:rPr lang="ru-RU" dirty="0">
                <a:latin typeface="Times New Roman" panose="02020603050405020304" pitchFamily="18" charset="0"/>
                <a:cs typeface="Times New Roman" panose="02020603050405020304" pitchFamily="18" charset="0"/>
              </a:rPr>
              <a:t>чтения ребёнка пополняется новыми произведениями, но уже известные тексты по-прежнему вызывают интерес.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С </a:t>
            </a:r>
            <a:r>
              <a:rPr lang="ru-RU" dirty="0">
                <a:latin typeface="Times New Roman" panose="02020603050405020304" pitchFamily="18" charset="0"/>
                <a:cs typeface="Times New Roman" panose="02020603050405020304" pitchFamily="18" charset="0"/>
              </a:rPr>
              <a:t>помощью взрослых ребёнок называет героев, сопереживает добрым, радуется хорошей концовке. Он с удовольствием вместе с взрослыми рассматривает иллюстрации, с помощью наводящих вопросов высказывается о персонажах и ситуациях, т. е. соотносит картинку и прочитанный текст.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Ребёнок </a:t>
            </a:r>
            <a:r>
              <a:rPr lang="ru-RU" dirty="0">
                <a:latin typeface="Times New Roman" panose="02020603050405020304" pitchFamily="18" charset="0"/>
                <a:cs typeface="Times New Roman" panose="02020603050405020304" pitchFamily="18" charset="0"/>
              </a:rPr>
              <a:t>начинает «читать» сам, повторяя за взрослым или договаривая отдельные слова, фразы; уже запоминает простые рифмующиеся строки в небольших стихотворениях</a:t>
            </a:r>
            <a:r>
              <a:rPr lang="ru-RU" dirty="0"/>
              <a:t>.</a:t>
            </a:r>
            <a:endParaRPr lang="ru-RU" dirty="0"/>
          </a:p>
        </p:txBody>
      </p:sp>
    </p:spTree>
    <p:extLst>
      <p:ext uri="{BB962C8B-B14F-4D97-AF65-F5344CB8AC3E}">
        <p14:creationId xmlns:p14="http://schemas.microsoft.com/office/powerpoint/2010/main" val="2062619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txBody>
          <a:bodyPr>
            <a:noAutofit/>
          </a:bodyPr>
          <a:lstStyle/>
          <a:p>
            <a:r>
              <a:rPr lang="ru-RU" sz="2400" b="1" cap="all" dirty="0">
                <a:latin typeface="Times New Roman" panose="02020603050405020304" pitchFamily="18" charset="0"/>
                <a:cs typeface="Times New Roman" panose="02020603050405020304" pitchFamily="18" charset="0"/>
              </a:rPr>
              <a:t>Особенности речевого развития детей </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b="1" cap="all" dirty="0">
                <a:latin typeface="Times New Roman" panose="02020603050405020304" pitchFamily="18" charset="0"/>
                <a:cs typeface="Times New Roman" panose="02020603050405020304" pitchFamily="18" charset="0"/>
              </a:rPr>
              <a:t>среднего дошкольного возраста</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600200"/>
            <a:ext cx="8229600" cy="4853136"/>
          </a:xfrm>
        </p:spPr>
        <p:txBody>
          <a:bodyPr>
            <a:normAutofit fontScale="70000" lnSpcReduction="20000"/>
          </a:bodyPr>
          <a:lstStyle/>
          <a:p>
            <a:pPr marL="0" indent="0" algn="ctr">
              <a:buNone/>
            </a:pP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Средний дошкольный возраст – это качественно новая ступень в развитии ребёнка. </a:t>
            </a:r>
            <a:endPar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r>
              <a:rPr lang="ru-RU" dirty="0" smtClean="0">
                <a:latin typeface="Times New Roman" panose="02020603050405020304" pitchFamily="18" charset="0"/>
                <a:cs typeface="Times New Roman" panose="02020603050405020304" pitchFamily="18" charset="0"/>
              </a:rPr>
              <a:t>На </a:t>
            </a:r>
            <a:r>
              <a:rPr lang="ru-RU" dirty="0">
                <a:latin typeface="Times New Roman" panose="02020603050405020304" pitchFamily="18" charset="0"/>
                <a:cs typeface="Times New Roman" panose="02020603050405020304" pitchFamily="18" charset="0"/>
              </a:rPr>
              <a:t>этом этапе происходит дальнейшее обогащение словаря, развивается способность к обобщению. Это связано с расширением жизненного опыта ребёнка и его круга общения со взрослыми и другими детьми.</a:t>
            </a:r>
          </a:p>
          <a:p>
            <a:pPr marL="0" indent="0" algn="just">
              <a:buNone/>
            </a:pPr>
            <a:r>
              <a:rPr lang="ru-RU" dirty="0">
                <a:latin typeface="Times New Roman" panose="02020603050405020304" pitchFamily="18" charset="0"/>
                <a:cs typeface="Times New Roman" panose="02020603050405020304" pitchFamily="18" charset="0"/>
              </a:rPr>
              <a:t>В течение года словарь ребёнка пятого года жизни увеличивается примерно </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600 – 800 слов</a:t>
            </a:r>
            <a:r>
              <a:rPr lang="ru-RU" dirty="0">
                <a:latin typeface="Times New Roman" panose="02020603050405020304" pitchFamily="18" charset="0"/>
                <a:cs typeface="Times New Roman" panose="02020603050405020304" pitchFamily="18" charset="0"/>
              </a:rPr>
              <a:t>. Особенно заметно возрастает количество употребляемых </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существительных и глаголов</a:t>
            </a:r>
            <a:r>
              <a:rPr lang="ru-RU" dirty="0">
                <a:latin typeface="Times New Roman" panose="02020603050405020304" pitchFamily="18" charset="0"/>
                <a:cs typeface="Times New Roman" panose="02020603050405020304" pitchFamily="18" charset="0"/>
              </a:rPr>
              <a:t>. Происходит углубление </a:t>
            </a:r>
            <a:r>
              <a:rPr lang="ru-RU" b="1" dirty="0">
                <a:latin typeface="Times New Roman" panose="02020603050405020304" pitchFamily="18" charset="0"/>
                <a:cs typeface="Times New Roman" panose="02020603050405020304" pitchFamily="18" charset="0"/>
              </a:rPr>
              <a:t>понятий и связанное с ним усвоение значений слов</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marL="0" indent="0" algn="just">
              <a:buNone/>
            </a:pPr>
            <a:r>
              <a:rPr lang="ru-RU" dirty="0" smtClean="0">
                <a:latin typeface="Times New Roman" panose="02020603050405020304" pitchFamily="18" charset="0"/>
                <a:cs typeface="Times New Roman" panose="02020603050405020304" pitchFamily="18" charset="0"/>
              </a:rPr>
              <a:t>Появляются </a:t>
            </a:r>
            <a:r>
              <a:rPr lang="ru-RU" b="1" dirty="0">
                <a:latin typeface="Times New Roman" panose="02020603050405020304" pitchFamily="18" charset="0"/>
                <a:cs typeface="Times New Roman" panose="02020603050405020304" pitchFamily="18" charset="0"/>
              </a:rPr>
              <a:t>ярко выраженное критическое отношение к речи окружающих, </a:t>
            </a:r>
            <a:r>
              <a:rPr lang="ru-RU" dirty="0">
                <a:latin typeface="Times New Roman" panose="02020603050405020304" pitchFamily="18" charset="0"/>
                <a:cs typeface="Times New Roman" panose="02020603050405020304" pitchFamily="18" charset="0"/>
              </a:rPr>
              <a:t>а иногда и к собственной, попытки осмыслить значения слов. </a:t>
            </a:r>
            <a:endParaRPr lang="ru-RU" dirty="0" smtClean="0">
              <a:latin typeface="Times New Roman" panose="02020603050405020304" pitchFamily="18" charset="0"/>
              <a:cs typeface="Times New Roman" panose="02020603050405020304" pitchFamily="18" charset="0"/>
            </a:endParaRPr>
          </a:p>
          <a:p>
            <a:pPr marL="0" indent="0" algn="just">
              <a:buNone/>
            </a:pPr>
            <a:r>
              <a:rPr lang="ru-RU" b="1" dirty="0" smtClean="0">
                <a:latin typeface="Times New Roman" panose="02020603050405020304" pitchFamily="18" charset="0"/>
                <a:cs typeface="Times New Roman" panose="02020603050405020304" pitchFamily="18" charset="0"/>
              </a:rPr>
              <a:t>Между </a:t>
            </a:r>
            <a:r>
              <a:rPr lang="ru-RU" b="1" dirty="0">
                <a:latin typeface="Times New Roman" panose="02020603050405020304" pitchFamily="18" charset="0"/>
                <a:cs typeface="Times New Roman" panose="02020603050405020304" pitchFamily="18" charset="0"/>
              </a:rPr>
              <a:t>тремя и пятью годами наблюдается подъем интереса к слову, что проявляется в многочисленных вопросах.</a:t>
            </a:r>
          </a:p>
          <a:p>
            <a:pPr algn="just"/>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6045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5">
              <a:lumMod val="20000"/>
              <a:lumOff val="80000"/>
            </a:schemeClr>
          </a:solidFill>
        </p:spPr>
        <p:txBody>
          <a:bodyPr>
            <a:noAutofit/>
          </a:bodyPr>
          <a:lstStyle/>
          <a:p>
            <a:r>
              <a:rPr lang="ru-RU" sz="2400" b="1" cap="all" dirty="0">
                <a:latin typeface="Times New Roman" panose="02020603050405020304" pitchFamily="18" charset="0"/>
                <a:cs typeface="Times New Roman" panose="02020603050405020304" pitchFamily="18" charset="0"/>
              </a:rPr>
              <a:t>Особенности речевого развития детей </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b="1" cap="all" dirty="0">
                <a:latin typeface="Times New Roman" panose="02020603050405020304" pitchFamily="18" charset="0"/>
                <a:cs typeface="Times New Roman" panose="02020603050405020304" pitchFamily="18" charset="0"/>
              </a:rPr>
              <a:t>среднего дошкольного возраста</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p>
        </p:txBody>
      </p:sp>
      <p:sp>
        <p:nvSpPr>
          <p:cNvPr id="3" name="Объект 2"/>
          <p:cNvSpPr>
            <a:spLocks noGrp="1"/>
          </p:cNvSpPr>
          <p:nvPr>
            <p:ph idx="1"/>
          </p:nvPr>
        </p:nvSpPr>
        <p:spPr>
          <a:xfrm>
            <a:off x="457200" y="1556792"/>
            <a:ext cx="8229600" cy="4968552"/>
          </a:xfrm>
          <a:solidFill>
            <a:schemeClr val="accent2">
              <a:lumMod val="20000"/>
              <a:lumOff val="80000"/>
            </a:schemeClr>
          </a:solidFill>
        </p:spPr>
        <p:txBody>
          <a:bodyPr>
            <a:normAutofit fontScale="62500" lnSpcReduction="20000"/>
          </a:bodyPr>
          <a:lstStyle/>
          <a:p>
            <a:pPr algn="just"/>
            <a:r>
              <a:rPr lang="ru-RU" dirty="0">
                <a:latin typeface="Times New Roman" panose="02020603050405020304" pitchFamily="18" charset="0"/>
                <a:cs typeface="Times New Roman" panose="02020603050405020304" pitchFamily="18" charset="0"/>
              </a:rPr>
              <a:t>Дети начинают пользоваться более точными наименованиями предметов, более разнообразно определяют предмет за счёт уточнения его качеств (яблоко – сочное, вкусное, спелое, гладкое, крутое), дифференцируют понятия (хороший, умный, добрый, ласковый, красивый – раньше все эти качества они называли универсальным словом хороший), используют больше глаголов для наименования однотипных действий (бежит, мчится, несётся</a:t>
            </a:r>
            <a:r>
              <a:rPr lang="ru-RU" dirty="0" smtClean="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Повышенный интерес к слову проявляется в словотворчестве. Несмотря на увеличивающийся словарный запас, рост словаря отстаёт от роста представлений, появляется разрыв между пассивным и активным словарём.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Отсюда </a:t>
            </a:r>
            <a:r>
              <a:rPr lang="ru-RU" dirty="0">
                <a:latin typeface="Times New Roman" panose="02020603050405020304" pitchFamily="18" charset="0"/>
                <a:cs typeface="Times New Roman" panose="02020603050405020304" pitchFamily="18" charset="0"/>
              </a:rPr>
              <a:t>обилие в речи детей указательных местоимений и наречий (тот, этот, туда, такой). появляются новые методические приёмы, которые основываются на возможности воспринимать речь без наглядного сопровождения, на опыте детей.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Речевые </a:t>
            </a:r>
            <a:r>
              <a:rPr lang="ru-RU" dirty="0">
                <a:latin typeface="Times New Roman" panose="02020603050405020304" pitchFamily="18" charset="0"/>
                <a:cs typeface="Times New Roman" panose="02020603050405020304" pitchFamily="18" charset="0"/>
              </a:rPr>
              <a:t>рефлексы у детей этого возраста образуются быстро, но быстро угасают, отличаются неустойчивостью. Поэтому в средней группе необходимо повторение одних и тех же занятий. </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9083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4">
              <a:lumMod val="20000"/>
              <a:lumOff val="80000"/>
            </a:schemeClr>
          </a:solidFill>
        </p:spPr>
        <p:txBody>
          <a:bodyPr>
            <a:normAutofit/>
          </a:bodyPr>
          <a:lstStyle/>
          <a:p>
            <a:r>
              <a:rPr lang="ru-RU" sz="2400" b="1" cap="all" dirty="0">
                <a:latin typeface="Times New Roman" panose="02020603050405020304" pitchFamily="18" charset="0"/>
                <a:cs typeface="Times New Roman" panose="02020603050405020304" pitchFamily="18" charset="0"/>
              </a:rPr>
              <a:t>Особенности речевого развития детей </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b="1" cap="all" dirty="0">
                <a:latin typeface="Times New Roman" panose="02020603050405020304" pitchFamily="18" charset="0"/>
                <a:cs typeface="Times New Roman" panose="02020603050405020304" pitchFamily="18" charset="0"/>
              </a:rPr>
              <a:t>среднего дошкольного возраста</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70000" lnSpcReduction="20000"/>
          </a:bodyPr>
          <a:lstStyle/>
          <a:p>
            <a:pPr algn="just"/>
            <a:r>
              <a:rPr lang="ru-RU" dirty="0">
                <a:latin typeface="Times New Roman" panose="02020603050405020304" pitchFamily="18" charset="0"/>
                <a:cs typeface="Times New Roman" panose="02020603050405020304" pitchFamily="18" charset="0"/>
              </a:rPr>
              <a:t>Дети 4 – 5 лет активно вступают в разговор, могут участвовать в коллективной беседе, пересказывают сказки и короткие рассказы, самостоятельно рассказывают по игрушкам и картинкам.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Вместе </a:t>
            </a:r>
            <a:r>
              <a:rPr lang="ru-RU" dirty="0">
                <a:latin typeface="Times New Roman" panose="02020603050405020304" pitchFamily="18" charset="0"/>
                <a:cs typeface="Times New Roman" panose="02020603050405020304" pitchFamily="18" charset="0"/>
              </a:rPr>
              <a:t>с тем их связная речь ещё не совершенна. Они не умеют правильно формулировать вопросы, дополнять и поправлять ответы товарищей.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Их </a:t>
            </a:r>
            <a:r>
              <a:rPr lang="ru-RU" dirty="0">
                <a:latin typeface="Times New Roman" panose="02020603050405020304" pitchFamily="18" charset="0"/>
                <a:cs typeface="Times New Roman" panose="02020603050405020304" pitchFamily="18" charset="0"/>
              </a:rPr>
              <a:t>рассказы в большинстве случаев копируют образец взрослого, содержат нарушения логики; предложения внутри рассказа часто связаны лишь формально (словами ещё, потом</a:t>
            </a:r>
            <a:r>
              <a:rPr lang="ru-RU" dirty="0" smtClean="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Содержание речи детей среднего дошкольного возраста обогащается в процессе непосредственного и опосредованного ознакомления с окружающим миром. </a:t>
            </a:r>
            <a:endParaRPr lang="ru-RU" dirty="0" smtClean="0">
              <a:latin typeface="Times New Roman" panose="02020603050405020304" pitchFamily="18" charset="0"/>
              <a:cs typeface="Times New Roman" panose="02020603050405020304" pitchFamily="18" charset="0"/>
            </a:endParaRPr>
          </a:p>
          <a:p>
            <a:pPr marL="0" indent="0" algn="just">
              <a:buNone/>
            </a:pP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Появляется </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новый вид занятий – беседа по игрушкам, которая также сопровождается сравнением, описанием. </a:t>
            </a:r>
          </a:p>
          <a:p>
            <a:endParaRPr lang="ru-RU" dirty="0"/>
          </a:p>
        </p:txBody>
      </p:sp>
    </p:spTree>
    <p:extLst>
      <p:ext uri="{BB962C8B-B14F-4D97-AF65-F5344CB8AC3E}">
        <p14:creationId xmlns:p14="http://schemas.microsoft.com/office/powerpoint/2010/main" val="3365445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5937523"/>
          </a:xfrm>
          <a:solidFill>
            <a:schemeClr val="accent2">
              <a:lumMod val="20000"/>
              <a:lumOff val="80000"/>
            </a:schemeClr>
          </a:solidFill>
        </p:spPr>
        <p:txBody>
          <a:bodyPr>
            <a:normAutofit/>
          </a:bodyPr>
          <a:lstStyle/>
          <a:p>
            <a:pPr algn="just"/>
            <a:r>
              <a:rPr lang="ru-RU" dirty="0">
                <a:latin typeface="Times New Roman" panose="02020603050405020304" pitchFamily="18" charset="0"/>
                <a:cs typeface="Times New Roman" panose="02020603050405020304" pitchFamily="18" charset="0"/>
              </a:rPr>
              <a:t>Главное направление развития речи на </a:t>
            </a:r>
            <a:r>
              <a:rPr lang="ru-RU" b="1" dirty="0">
                <a:latin typeface="Times New Roman" panose="02020603050405020304" pitchFamily="18" charset="0"/>
                <a:cs typeface="Times New Roman" panose="02020603050405020304" pitchFamily="18" charset="0"/>
              </a:rPr>
              <a:t>пятом году жизни </a:t>
            </a:r>
            <a:r>
              <a:rPr lang="ru-RU" dirty="0">
                <a:latin typeface="Times New Roman" panose="02020603050405020304" pitchFamily="18" charset="0"/>
                <a:cs typeface="Times New Roman" panose="02020603050405020304" pitchFamily="18" charset="0"/>
              </a:rPr>
              <a:t>— это освоение </a:t>
            </a:r>
            <a:r>
              <a:rPr lang="ru-RU" dirty="0" err="1">
                <a:latin typeface="Times New Roman" panose="02020603050405020304" pitchFamily="18" charset="0"/>
                <a:cs typeface="Times New Roman" panose="02020603050405020304" pitchFamily="18" charset="0"/>
              </a:rPr>
              <a:t>внеситуативного</a:t>
            </a:r>
            <a:r>
              <a:rPr lang="ru-RU" dirty="0">
                <a:latin typeface="Times New Roman" panose="02020603050405020304" pitchFamily="18" charset="0"/>
                <a:cs typeface="Times New Roman" panose="02020603050405020304" pitchFamily="18" charset="0"/>
              </a:rPr>
              <a:t> общения, связной контекстной речи.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Этот </a:t>
            </a:r>
            <a:r>
              <a:rPr lang="ru-RU" dirty="0">
                <a:latin typeface="Times New Roman" panose="02020603050405020304" pitchFamily="18" charset="0"/>
                <a:cs typeface="Times New Roman" panose="02020603050405020304" pitchFamily="18" charset="0"/>
              </a:rPr>
              <a:t>процесс приобретает особое значение именно в среднем дошкольном возрасте.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На </a:t>
            </a:r>
            <a:r>
              <a:rPr lang="ru-RU" dirty="0">
                <a:latin typeface="Times New Roman" panose="02020603050405020304" pitchFamily="18" charset="0"/>
                <a:cs typeface="Times New Roman" panose="02020603050405020304" pitchFamily="18" charset="0"/>
              </a:rPr>
              <a:t>первый план выступает </a:t>
            </a:r>
            <a:r>
              <a:rPr lang="ru-RU" b="1" dirty="0">
                <a:latin typeface="Times New Roman" panose="02020603050405020304" pitchFamily="18" charset="0"/>
                <a:cs typeface="Times New Roman" panose="02020603050405020304" pitchFamily="18" charset="0"/>
              </a:rPr>
              <a:t>обучение связной речи и рассказыванию, организуемое на специальных занятиях</a:t>
            </a:r>
            <a:r>
              <a:rPr lang="ru-RU" dirty="0">
                <a:latin typeface="Times New Roman" panose="02020603050405020304" pitchFamily="18" charset="0"/>
                <a:cs typeface="Times New Roman" panose="02020603050405020304" pitchFamily="18" charset="0"/>
              </a:rPr>
              <a:t> (как коллективных, так и индивидуальных). </a:t>
            </a:r>
          </a:p>
          <a:p>
            <a:endParaRPr lang="ru-RU" dirty="0"/>
          </a:p>
        </p:txBody>
      </p:sp>
      <p:sp>
        <p:nvSpPr>
          <p:cNvPr id="4" name="Заголовок 1"/>
          <p:cNvSpPr>
            <a:spLocks noGrp="1"/>
          </p:cNvSpPr>
          <p:nvPr>
            <p:ph type="title"/>
          </p:nvPr>
        </p:nvSpPr>
        <p:spPr>
          <a:xfrm>
            <a:off x="457200" y="274638"/>
            <a:ext cx="8229600" cy="1143000"/>
          </a:xfrm>
        </p:spPr>
        <p:txBody>
          <a:bodyPr/>
          <a:lstStyle/>
          <a:p>
            <a:endParaRPr lang="ru-RU"/>
          </a:p>
        </p:txBody>
      </p:sp>
    </p:spTree>
    <p:extLst>
      <p:ext uri="{BB962C8B-B14F-4D97-AF65-F5344CB8AC3E}">
        <p14:creationId xmlns:p14="http://schemas.microsoft.com/office/powerpoint/2010/main" val="3089643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5937523"/>
          </a:xfrm>
          <a:solidFill>
            <a:schemeClr val="accent4">
              <a:lumMod val="20000"/>
              <a:lumOff val="80000"/>
            </a:schemeClr>
          </a:solidFill>
        </p:spPr>
        <p:txBody>
          <a:bodyPr>
            <a:normAutofit fontScale="92500" lnSpcReduction="10000"/>
          </a:bodyPr>
          <a:lstStyle/>
          <a:p>
            <a:pPr marL="0" indent="0" algn="ctr">
              <a:buNone/>
            </a:pPr>
            <a:r>
              <a:rPr lang="ru-RU" b="1" dirty="0">
                <a:latin typeface="Times New Roman" panose="02020603050405020304" pitchFamily="18" charset="0"/>
                <a:cs typeface="Times New Roman" panose="02020603050405020304" pitchFamily="18" charset="0"/>
              </a:rPr>
              <a:t>В средней группе характер учебной деятельности несколько меняется. </a:t>
            </a:r>
            <a:endParaRPr lang="ru-RU" b="1" dirty="0" smtClean="0">
              <a:latin typeface="Times New Roman" panose="02020603050405020304" pitchFamily="18" charset="0"/>
              <a:cs typeface="Times New Roman" panose="02020603050405020304" pitchFamily="18" charset="0"/>
            </a:endParaRPr>
          </a:p>
          <a:p>
            <a:pPr marL="0" indent="0" algn="just">
              <a:buNone/>
            </a:pPr>
            <a:r>
              <a:rPr lang="ru-RU" dirty="0" smtClean="0">
                <a:latin typeface="Times New Roman" panose="02020603050405020304" pitchFamily="18" charset="0"/>
                <a:cs typeface="Times New Roman" panose="02020603050405020304" pitchFamily="18" charset="0"/>
              </a:rPr>
              <a:t>Дети </a:t>
            </a:r>
            <a:r>
              <a:rPr lang="ru-RU" dirty="0">
                <a:latin typeface="Times New Roman" panose="02020603050405020304" pitchFamily="18" charset="0"/>
                <a:cs typeface="Times New Roman" panose="02020603050405020304" pitchFamily="18" charset="0"/>
              </a:rPr>
              <a:t>начинают осознавать особенности своей речи, например особенности звукопроизношения. </a:t>
            </a:r>
            <a:endParaRPr lang="ru-RU" dirty="0" smtClean="0">
              <a:latin typeface="Times New Roman" panose="02020603050405020304" pitchFamily="18" charset="0"/>
              <a:cs typeface="Times New Roman" panose="02020603050405020304" pitchFamily="18" charset="0"/>
            </a:endParaRPr>
          </a:p>
          <a:p>
            <a:pPr marL="0" indent="0" algn="just">
              <a:buNone/>
            </a:pPr>
            <a:r>
              <a:rPr lang="ru-RU" dirty="0" smtClean="0">
                <a:latin typeface="Times New Roman" panose="02020603050405020304" pitchFamily="18" charset="0"/>
                <a:cs typeface="Times New Roman" panose="02020603050405020304" pitchFamily="18" charset="0"/>
              </a:rPr>
              <a:t>Усложняется </a:t>
            </a:r>
            <a:r>
              <a:rPr lang="ru-RU" dirty="0">
                <a:latin typeface="Times New Roman" panose="02020603050405020304" pitchFamily="18" charset="0"/>
                <a:cs typeface="Times New Roman" panose="02020603050405020304" pitchFamily="18" charset="0"/>
              </a:rPr>
              <a:t>содержание </a:t>
            </a:r>
            <a:r>
              <a:rPr lang="ru-RU" dirty="0" smtClean="0">
                <a:latin typeface="Times New Roman" panose="02020603050405020304" pitchFamily="18" charset="0"/>
                <a:cs typeface="Times New Roman" panose="02020603050405020304" pitchFamily="18" charset="0"/>
              </a:rPr>
              <a:t>НОД. </a:t>
            </a:r>
          </a:p>
          <a:p>
            <a:pPr marL="0" indent="0" algn="just">
              <a:buNone/>
            </a:pPr>
            <a:r>
              <a:rPr lang="ru-RU" dirty="0" smtClean="0">
                <a:latin typeface="Times New Roman" panose="02020603050405020304" pitchFamily="18" charset="0"/>
                <a:cs typeface="Times New Roman" panose="02020603050405020304" pitchFamily="18" charset="0"/>
              </a:rPr>
              <a:t>Повышаются </a:t>
            </a:r>
            <a:r>
              <a:rPr lang="ru-RU" dirty="0">
                <a:latin typeface="Times New Roman" panose="02020603050405020304" pitchFamily="18" charset="0"/>
                <a:cs typeface="Times New Roman" panose="02020603050405020304" pitchFamily="18" charset="0"/>
              </a:rPr>
              <a:t>требования к культуре речевого общения (</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говорить по очереди, по одному, а не хором, по возможности фразами</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marL="0" indent="0" algn="just">
              <a:buNone/>
            </a:pPr>
            <a:r>
              <a:rPr lang="ru-RU" b="1" dirty="0" smtClean="0">
                <a:latin typeface="Times New Roman" panose="02020603050405020304" pitchFamily="18" charset="0"/>
                <a:cs typeface="Times New Roman" panose="02020603050405020304" pitchFamily="18" charset="0"/>
              </a:rPr>
              <a:t>Появляются </a:t>
            </a:r>
            <a:r>
              <a:rPr lang="ru-RU" b="1" dirty="0">
                <a:latin typeface="Times New Roman" panose="02020603050405020304" pitchFamily="18" charset="0"/>
                <a:cs typeface="Times New Roman" panose="02020603050405020304" pitchFamily="18" charset="0"/>
              </a:rPr>
              <a:t>новые виды занятий</a:t>
            </a:r>
            <a:r>
              <a:rPr lang="ru-RU" dirty="0">
                <a:latin typeface="Times New Roman" panose="02020603050405020304" pitchFamily="18" charset="0"/>
                <a:cs typeface="Times New Roman" panose="02020603050405020304" pitchFamily="18" charset="0"/>
              </a:rPr>
              <a:t>: </a:t>
            </a:r>
            <a:r>
              <a:rPr lang="ru-RU" dirty="0">
                <a:solidFill>
                  <a:srgbClr val="0070C0"/>
                </a:solidFill>
                <a:latin typeface="Times New Roman" panose="02020603050405020304" pitchFamily="18" charset="0"/>
                <a:cs typeface="Times New Roman" panose="02020603050405020304" pitchFamily="18" charset="0"/>
              </a:rPr>
              <a:t>экскурсии</a:t>
            </a:r>
            <a:r>
              <a:rPr lang="ru-RU" dirty="0">
                <a:latin typeface="Times New Roman" panose="02020603050405020304" pitchFamily="18" charset="0"/>
                <a:cs typeface="Times New Roman" panose="02020603050405020304" pitchFamily="18" charset="0"/>
              </a:rPr>
              <a:t>, </a:t>
            </a:r>
            <a:r>
              <a:rPr lang="ru-RU" dirty="0">
                <a:solidFill>
                  <a:srgbClr val="0070C0"/>
                </a:solidFill>
                <a:latin typeface="Times New Roman" panose="02020603050405020304" pitchFamily="18" charset="0"/>
                <a:cs typeface="Times New Roman" panose="02020603050405020304" pitchFamily="18" charset="0"/>
              </a:rPr>
              <a:t>обучение рассказыванию</a:t>
            </a:r>
            <a:r>
              <a:rPr lang="ru-RU" dirty="0">
                <a:latin typeface="Times New Roman" panose="02020603050405020304" pitchFamily="18" charset="0"/>
                <a:cs typeface="Times New Roman" panose="02020603050405020304" pitchFamily="18" charset="0"/>
              </a:rPr>
              <a:t>, </a:t>
            </a:r>
            <a:r>
              <a:rPr lang="ru-RU" dirty="0">
                <a:solidFill>
                  <a:srgbClr val="0070C0"/>
                </a:solidFill>
                <a:latin typeface="Times New Roman" panose="02020603050405020304" pitchFamily="18" charset="0"/>
                <a:cs typeface="Times New Roman" panose="02020603050405020304" pitchFamily="18" charset="0"/>
              </a:rPr>
              <a:t>заучивание стихов</a:t>
            </a:r>
            <a:r>
              <a:rPr lang="ru-RU" dirty="0">
                <a:latin typeface="Times New Roman" panose="02020603050405020304" pitchFamily="18" charset="0"/>
                <a:cs typeface="Times New Roman" panose="02020603050405020304" pitchFamily="18" charset="0"/>
              </a:rPr>
              <a:t>. Длительность </a:t>
            </a:r>
            <a:r>
              <a:rPr lang="ru-RU" dirty="0" smtClean="0">
                <a:latin typeface="Times New Roman" panose="02020603050405020304" pitchFamily="18" charset="0"/>
                <a:cs typeface="Times New Roman" panose="02020603050405020304" pitchFamily="18" charset="0"/>
              </a:rPr>
              <a:t>НОД </a:t>
            </a:r>
            <a:r>
              <a:rPr lang="ru-RU" dirty="0">
                <a:latin typeface="Times New Roman" panose="02020603050405020304" pitchFamily="18" charset="0"/>
                <a:cs typeface="Times New Roman" panose="02020603050405020304" pitchFamily="18" charset="0"/>
              </a:rPr>
              <a:t>увеличивается до 20 мин.</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7357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txBody>
          <a:bodyPr>
            <a:noAutofit/>
          </a:bodyPr>
          <a:lstStyle/>
          <a:p>
            <a:r>
              <a:rPr lang="ru-RU" sz="2400" b="1" cap="all" dirty="0">
                <a:latin typeface="Times New Roman" panose="02020603050405020304" pitchFamily="18" charset="0"/>
                <a:cs typeface="Times New Roman" panose="02020603050405020304" pitchFamily="18" charset="0"/>
              </a:rPr>
              <a:t>Особенности речевого развития детей старшего дошкольного возраста</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solidFill>
            <a:schemeClr val="accent5">
              <a:lumMod val="20000"/>
              <a:lumOff val="80000"/>
            </a:schemeClr>
          </a:solidFill>
        </p:spPr>
        <p:txBody>
          <a:bodyPr>
            <a:normAutofit fontScale="62500" lnSpcReduction="20000"/>
          </a:bodyPr>
          <a:lstStyle/>
          <a:p>
            <a:pPr algn="just"/>
            <a:r>
              <a:rPr lang="ru-RU" dirty="0">
                <a:latin typeface="Times New Roman" panose="02020603050405020304" pitchFamily="18" charset="0"/>
                <a:cs typeface="Times New Roman" panose="02020603050405020304" pitchFamily="18" charset="0"/>
              </a:rPr>
              <a:t>На шестом году жизни ребёнка происходят важные изменения в развитии речи. Для детей этого возраста </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становится нормой правильное произношение звуков. </a:t>
            </a:r>
            <a:endPar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Сравнивая </a:t>
            </a:r>
            <a:r>
              <a:rPr lang="ru-RU" dirty="0">
                <a:latin typeface="Times New Roman" panose="02020603050405020304" pitchFamily="18" charset="0"/>
                <a:cs typeface="Times New Roman" panose="02020603050405020304" pitchFamily="18" charset="0"/>
              </a:rPr>
              <a:t>свою речь с речью взрослых, дошкольник может обнаружить собственные речевые недостатки.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Ребёнок </a:t>
            </a:r>
            <a:r>
              <a:rPr lang="ru-RU" dirty="0">
                <a:latin typeface="Times New Roman" panose="02020603050405020304" pitchFamily="18" charset="0"/>
                <a:cs typeface="Times New Roman" panose="02020603050405020304" pitchFamily="18" charset="0"/>
              </a:rPr>
              <a:t>шестого года жизни свободно использует средства интонационной выразительности: может читать стихи грустно, весело или торжественно, способен регулировать громкость голоса и темп речи в зависимости от ситуации (громко читать стихи на празднике или тихо делиться своими секретами и т. п.).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Дети </a:t>
            </a:r>
            <a:r>
              <a:rPr lang="ru-RU" dirty="0">
                <a:latin typeface="Times New Roman" panose="02020603050405020304" pitchFamily="18" charset="0"/>
                <a:cs typeface="Times New Roman" panose="02020603050405020304" pitchFamily="18" charset="0"/>
              </a:rPr>
              <a:t>начинают употреблять обобщающие слова, синонимы, антонимы, оттенки значений слов, многозначные слова.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Словарь </a:t>
            </a:r>
            <a:r>
              <a:rPr lang="ru-RU" dirty="0">
                <a:latin typeface="Times New Roman" panose="02020603050405020304" pitchFamily="18" charset="0"/>
                <a:cs typeface="Times New Roman" panose="02020603050405020304" pitchFamily="18" charset="0"/>
              </a:rPr>
              <a:t>детей также активно пополняется существительными, обозначающими названия профессий, социальных учреждений; глаголами, обозначающими трудовые действия людей разных профессий, прилагательными и наречиями, отражающими качество действий, отношение людей к профессиональной деятельности.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9436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a:solidFill>
            <a:schemeClr val="accent1">
              <a:lumMod val="20000"/>
              <a:lumOff val="80000"/>
            </a:schemeClr>
          </a:solidFill>
        </p:spPr>
        <p:txBody>
          <a:bodyPr>
            <a:normAutofit fontScale="70000" lnSpcReduction="20000"/>
          </a:bodyPr>
          <a:lstStyle/>
          <a:p>
            <a:pPr algn="just"/>
            <a:r>
              <a:rPr lang="ru-RU" dirty="0">
                <a:latin typeface="Times New Roman" panose="02020603050405020304" pitchFamily="18" charset="0"/>
                <a:cs typeface="Times New Roman" panose="02020603050405020304" pitchFamily="18" charset="0"/>
              </a:rPr>
              <a:t>Дети учатся самостоятельно строить игровые и деловые диалоги, осваивая правила речевого этикета, пользоваться прямой и косвенной речью; в описательном и повествовательном монологах способны передать состояние героя, его настроение, отношение к событию, используя эпитеты, </a:t>
            </a:r>
            <a:r>
              <a:rPr lang="ru-RU" dirty="0" smtClean="0">
                <a:latin typeface="Times New Roman" panose="02020603050405020304" pitchFamily="18" charset="0"/>
                <a:cs typeface="Times New Roman" panose="02020603050405020304" pitchFamily="18" charset="0"/>
              </a:rPr>
              <a:t>сравнения</a:t>
            </a:r>
          </a:p>
          <a:p>
            <a:pPr algn="just"/>
            <a:r>
              <a:rPr lang="ru-RU" dirty="0" smtClean="0">
                <a:latin typeface="Times New Roman" panose="02020603050405020304" pitchFamily="18" charset="0"/>
                <a:cs typeface="Times New Roman" panose="02020603050405020304" pitchFamily="18" charset="0"/>
              </a:rPr>
              <a:t>Круг </a:t>
            </a:r>
            <a:r>
              <a:rPr lang="ru-RU" dirty="0">
                <a:latin typeface="Times New Roman" panose="02020603050405020304" pitchFamily="18" charset="0"/>
                <a:cs typeface="Times New Roman" panose="02020603050405020304" pitchFamily="18" charset="0"/>
              </a:rPr>
              <a:t>чтения ребёнка 5 - 6 лет пополняется произведениями разнообразной тематики, в том числе связанной с проблемами семьи, взаимоотношений со взрослыми, сверстниками, с историей страны.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Малыш </a:t>
            </a:r>
            <a:r>
              <a:rPr lang="ru-RU" dirty="0">
                <a:latin typeface="Times New Roman" panose="02020603050405020304" pitchFamily="18" charset="0"/>
                <a:cs typeface="Times New Roman" panose="02020603050405020304" pitchFamily="18" charset="0"/>
              </a:rPr>
              <a:t>способен удерживать в памяти большой объём информации, ему доступно чтение с продолжением.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Дети </a:t>
            </a:r>
            <a:r>
              <a:rPr lang="ru-RU" dirty="0">
                <a:latin typeface="Times New Roman" panose="02020603050405020304" pitchFamily="18" charset="0"/>
                <a:cs typeface="Times New Roman" panose="02020603050405020304" pitchFamily="18" charset="0"/>
              </a:rPr>
              <a:t>приобщаются к литературному контексту, в который включается и автор, и история создания произведения. Практика анализа текстов, работа с иллюстрациями способствуют углублению читательского опыта, формированию читательских симпатий.</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7495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5">
              <a:lumMod val="20000"/>
              <a:lumOff val="80000"/>
            </a:schemeClr>
          </a:solidFill>
        </p:spPr>
        <p:txBody>
          <a:bodyPr>
            <a:noAutofit/>
          </a:bodyPr>
          <a:lstStyle/>
          <a:p>
            <a:r>
              <a:rPr lang="ru-RU" sz="2400" b="1" cap="all" dirty="0">
                <a:latin typeface="Times New Roman" panose="02020603050405020304" pitchFamily="18" charset="0"/>
                <a:cs typeface="Times New Roman" panose="02020603050405020304" pitchFamily="18" charset="0"/>
              </a:rPr>
              <a:t>Особенности речевого развития детей старшего дошкольного </a:t>
            </a:r>
            <a:r>
              <a:rPr lang="ru-RU" sz="2400" b="1" cap="all" dirty="0" smtClean="0">
                <a:latin typeface="Times New Roman" panose="02020603050405020304" pitchFamily="18" charset="0"/>
                <a:cs typeface="Times New Roman" panose="02020603050405020304" pitchFamily="18" charset="0"/>
              </a:rPr>
              <a:t>возраста 6-7лет</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052736"/>
            <a:ext cx="8229600" cy="5073427"/>
          </a:xfrm>
          <a:solidFill>
            <a:schemeClr val="accent2">
              <a:lumMod val="20000"/>
              <a:lumOff val="80000"/>
            </a:schemeClr>
          </a:solidFill>
        </p:spPr>
        <p:txBody>
          <a:bodyPr>
            <a:normAutofit fontScale="85000" lnSpcReduction="20000"/>
          </a:bodyPr>
          <a:lstStyle/>
          <a:p>
            <a:pPr algn="just"/>
            <a:r>
              <a:rPr lang="ru-RU" dirty="0">
                <a:latin typeface="Times New Roman" panose="02020603050405020304" pitchFamily="18" charset="0"/>
                <a:cs typeface="Times New Roman" panose="02020603050405020304" pitchFamily="18" charset="0"/>
              </a:rPr>
              <a:t>У дошкольников седьмого года жизни продолжает развиваться речь: её звуковая сторона, грамматический строй, лексика.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Развивается </a:t>
            </a:r>
            <a:r>
              <a:rPr lang="ru-RU" dirty="0">
                <a:latin typeface="Times New Roman" panose="02020603050405020304" pitchFamily="18" charset="0"/>
                <a:cs typeface="Times New Roman" panose="02020603050405020304" pitchFamily="18" charset="0"/>
              </a:rPr>
              <a:t>связная речь. В высказываниях детей отражаются как расширяющийся словарь, так и характер обобщений, формирующихся в этом возрасте.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Дети </a:t>
            </a:r>
            <a:r>
              <a:rPr lang="ru-RU" dirty="0">
                <a:latin typeface="Times New Roman" panose="02020603050405020304" pitchFamily="18" charset="0"/>
                <a:cs typeface="Times New Roman" panose="02020603050405020304" pitchFamily="18" charset="0"/>
              </a:rPr>
              <a:t>начинают активно употреблять обобщающие существительные, синонимы, антонимы, прилагательные и т. д.</a:t>
            </a:r>
          </a:p>
          <a:p>
            <a:pPr algn="just"/>
            <a:r>
              <a:rPr lang="ru-RU" dirty="0">
                <a:latin typeface="Times New Roman" panose="02020603050405020304" pitchFamily="18" charset="0"/>
                <a:cs typeface="Times New Roman" panose="02020603050405020304" pitchFamily="18" charset="0"/>
              </a:rPr>
              <a:t>В результате правильно организованной образовательной работы у детей развиваются диалогическая и некоторые виды монологической речи.</a:t>
            </a:r>
          </a:p>
          <a:p>
            <a:endParaRPr lang="ru-RU" dirty="0"/>
          </a:p>
        </p:txBody>
      </p:sp>
    </p:spTree>
    <p:extLst>
      <p:ext uri="{BB962C8B-B14F-4D97-AF65-F5344CB8AC3E}">
        <p14:creationId xmlns:p14="http://schemas.microsoft.com/office/powerpoint/2010/main" val="3412509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txBody>
          <a:bodyPr>
            <a:normAutofit fontScale="90000"/>
          </a:bodyPr>
          <a:lstStyle/>
          <a:p>
            <a:r>
              <a:rPr lang="ru-RU" b="1" cap="all" dirty="0">
                <a:latin typeface="Times New Roman" panose="02020603050405020304" pitchFamily="18" charset="0"/>
                <a:cs typeface="Times New Roman" panose="02020603050405020304" pitchFamily="18" charset="0"/>
              </a:rPr>
              <a:t>6-7лет</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xfrm>
            <a:off x="457200" y="836712"/>
            <a:ext cx="8229600" cy="5289451"/>
          </a:xfrm>
          <a:solidFill>
            <a:schemeClr val="accent5">
              <a:lumMod val="20000"/>
              <a:lumOff val="80000"/>
            </a:schemeClr>
          </a:solidFill>
        </p:spPr>
        <p:txBody>
          <a:bodyPr>
            <a:normAutofit fontScale="62500" lnSpcReduction="20000"/>
          </a:bodyPr>
          <a:lstStyle/>
          <a:p>
            <a:pPr algn="just"/>
            <a:r>
              <a:rPr lang="ru-RU" dirty="0">
                <a:latin typeface="Times New Roman" panose="02020603050405020304" pitchFamily="18" charset="0"/>
                <a:cs typeface="Times New Roman" panose="02020603050405020304" pitchFamily="18" charset="0"/>
              </a:rPr>
              <a:t>Речевые умения детей позволяют полноценно общаться с разным контингентом людей (взрослыми и сверстниками, знакомыми и незнакомыми).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Дети </a:t>
            </a:r>
            <a:r>
              <a:rPr lang="ru-RU" dirty="0">
                <a:latin typeface="Times New Roman" panose="02020603050405020304" pitchFamily="18" charset="0"/>
                <a:cs typeface="Times New Roman" panose="02020603050405020304" pitchFamily="18" charset="0"/>
              </a:rPr>
              <a:t>не только правильно произносят, но и хорошо различают фонемы (звуки) и слова. Овладение морфологической системой языка позволяет им успешно образовывать достаточно сложные грамматические формы существительных, прилагательных, глаголов</a:t>
            </a:r>
            <a:r>
              <a:rPr lang="ru-RU" dirty="0" smtClean="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 своей речи старший дошкольник всё чаще использует сложные предложения (с сочинительными и подчинительными связями). В 6-7 лет увеличивается словарный запас.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процессе диалога ребёнок старается исчерпывающе ответить на вопросы, сам задаёт вопросы, понятные собеседнику, согласует свои реплики с репликами других.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Активно </a:t>
            </a:r>
            <a:r>
              <a:rPr lang="ru-RU" dirty="0">
                <a:latin typeface="Times New Roman" panose="02020603050405020304" pitchFamily="18" charset="0"/>
                <a:cs typeface="Times New Roman" panose="02020603050405020304" pitchFamily="18" charset="0"/>
              </a:rPr>
              <a:t>развивается и другая форма речи - монологическая. Дети могут последовательно и связно пересказывать или рассказывать. Важнейшим итогом развития речи на протяжении всего дошкольного детства является то, что к концу этого периода речь становится подлинным средством как общения, так и познавательной деятельности, а также планирования и регуляции поведения.</a:t>
            </a:r>
          </a:p>
          <a:p>
            <a:endParaRPr lang="ru-RU" dirty="0"/>
          </a:p>
        </p:txBody>
      </p:sp>
    </p:spTree>
    <p:extLst>
      <p:ext uri="{BB962C8B-B14F-4D97-AF65-F5344CB8AC3E}">
        <p14:creationId xmlns:p14="http://schemas.microsoft.com/office/powerpoint/2010/main" val="727955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5">
              <a:lumMod val="20000"/>
              <a:lumOff val="80000"/>
            </a:schemeClr>
          </a:solidFill>
        </p:spPr>
        <p:txBody>
          <a:bodyPr>
            <a:normAutofit fontScale="90000"/>
          </a:bodyPr>
          <a:lstStyle/>
          <a:p>
            <a:r>
              <a:rPr lang="ru-RU" dirty="0" smtClean="0">
                <a:latin typeface="Times New Roman" pitchFamily="18" charset="0"/>
                <a:cs typeface="Times New Roman" pitchFamily="18" charset="0"/>
              </a:rPr>
              <a:t>Ощущения и восприятия — первая ступень в познании мира</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solidFill>
            <a:schemeClr val="accent2">
              <a:lumMod val="20000"/>
              <a:lumOff val="80000"/>
            </a:schemeClr>
          </a:solidFill>
        </p:spPr>
        <p:txBody>
          <a:bodyPr>
            <a:normAutofit fontScale="92500" lnSpcReduction="20000"/>
          </a:bodyPr>
          <a:lstStyle/>
          <a:p>
            <a:pPr algn="just"/>
            <a:r>
              <a:rPr lang="ru-RU" dirty="0" smtClean="0">
                <a:latin typeface="Times New Roman" pitchFamily="18" charset="0"/>
                <a:cs typeface="Times New Roman" pitchFamily="18" charset="0"/>
              </a:rPr>
              <a:t>Развивающаяся речь опирается на базу сенсорных представлений. </a:t>
            </a:r>
          </a:p>
          <a:p>
            <a:pPr algn="just"/>
            <a:r>
              <a:rPr lang="ru-RU" dirty="0" smtClean="0">
                <a:latin typeface="Times New Roman" pitchFamily="18" charset="0"/>
                <a:cs typeface="Times New Roman" pitchFamily="18" charset="0"/>
              </a:rPr>
              <a:t>Органы внешних чувств — орудие познания, и в развитии речи ребенка они играют главнейшую роль. </a:t>
            </a:r>
          </a:p>
          <a:p>
            <a:pPr algn="just"/>
            <a:r>
              <a:rPr lang="ru-RU" dirty="0" smtClean="0">
                <a:latin typeface="Times New Roman" pitchFamily="18" charset="0"/>
                <a:cs typeface="Times New Roman" pitchFamily="18" charset="0"/>
              </a:rPr>
              <a:t>Правильное восприятие предметов является глазной умственной работой ребенка.</a:t>
            </a:r>
          </a:p>
          <a:p>
            <a:pPr algn="just"/>
            <a:r>
              <a:rPr lang="ru-RU" dirty="0" smtClean="0">
                <a:latin typeface="Times New Roman" pitchFamily="18" charset="0"/>
                <a:cs typeface="Times New Roman" pitchFamily="18" charset="0"/>
              </a:rPr>
              <a:t> Сенсорное и речевое развитие происходит в тесном единстве, и работу по развитию речи нельзя отрывать от работы по развитию органов чувств и восприятий.</a:t>
            </a:r>
          </a:p>
          <a:p>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txBody>
          <a:bodyPr>
            <a:noAutofit/>
          </a:bodyPr>
          <a:lstStyle/>
          <a:p>
            <a:r>
              <a:rPr lang="ru-RU" sz="2400" b="1" dirty="0">
                <a:latin typeface="Times New Roman" panose="02020603050405020304" pitchFamily="18" charset="0"/>
                <a:cs typeface="Times New Roman" panose="02020603050405020304" pitchFamily="18" charset="0"/>
              </a:rPr>
              <a:t>СТРУКТУРА, СОДЕРЖАНИЕ И НАПРАВЛЕНИЕ РАБОТЫ С «ЖИВЫМ СЛОВОМ»</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solidFill>
            <a:schemeClr val="accent4">
              <a:lumMod val="20000"/>
              <a:lumOff val="80000"/>
            </a:schemeClr>
          </a:solidFill>
        </p:spPr>
        <p:txBody>
          <a:bodyPr>
            <a:normAutofit fontScale="85000" lnSpcReduction="10000"/>
          </a:bodyPr>
          <a:lstStyle/>
          <a:p>
            <a:pPr algn="just"/>
            <a:r>
              <a:rPr lang="ru-RU" dirty="0" smtClean="0">
                <a:latin typeface="Times New Roman" panose="02020603050405020304" pitchFamily="18" charset="0"/>
                <a:cs typeface="Times New Roman" panose="02020603050405020304" pitchFamily="18" charset="0"/>
              </a:rPr>
              <a:t>Каждое </a:t>
            </a:r>
            <a:r>
              <a:rPr lang="ru-RU" dirty="0">
                <a:latin typeface="Times New Roman" panose="02020603050405020304" pitchFamily="18" charset="0"/>
                <a:cs typeface="Times New Roman" panose="02020603050405020304" pitchFamily="18" charset="0"/>
              </a:rPr>
              <a:t>слово, произносимое человеком, является живым словом, но в речевом развитии под понятием «живое слово» подразумеваются такие виды деятельности, которые, наравне с использованием иллюстративного материала черпают содержание из уже сформированных запасов представлений детей об окружающем. </a:t>
            </a:r>
            <a:endParaRPr lang="ru-RU" dirty="0" smtClean="0">
              <a:latin typeface="Times New Roman" panose="02020603050405020304" pitchFamily="18" charset="0"/>
              <a:cs typeface="Times New Roman" panose="02020603050405020304" pitchFamily="18" charset="0"/>
            </a:endParaRPr>
          </a:p>
          <a:p>
            <a:pPr algn="just"/>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 </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таким видам деятельности относятся</a:t>
            </a:r>
            <a:r>
              <a:rPr lang="ru-RU" dirty="0">
                <a:latin typeface="Times New Roman" panose="02020603050405020304" pitchFamily="18" charset="0"/>
                <a:cs typeface="Times New Roman" panose="02020603050405020304" pitchFamily="18" charset="0"/>
              </a:rPr>
              <a:t>: </a:t>
            </a:r>
            <a:r>
              <a:rPr lang="ru-RU"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разговор с детьми;</a:t>
            </a:r>
            <a:r>
              <a:rPr lang="ru-RU" dirty="0">
                <a:latin typeface="Times New Roman" panose="02020603050405020304" pitchFamily="18" charset="0"/>
                <a:cs typeface="Times New Roman" panose="02020603050405020304" pitchFamily="18" charset="0"/>
              </a:rPr>
              <a:t> </a:t>
            </a:r>
            <a:r>
              <a:rPr lang="ru-RU"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беседа;</a:t>
            </a:r>
            <a:r>
              <a:rPr lang="ru-RU" dirty="0">
                <a:latin typeface="Times New Roman" panose="02020603050405020304" pitchFamily="18" charset="0"/>
                <a:cs typeface="Times New Roman" panose="02020603050405020304" pitchFamily="18" charset="0"/>
              </a:rPr>
              <a:t> </a:t>
            </a:r>
            <a:r>
              <a:rPr lang="ru-RU" b="1" dirty="0">
                <a:solidFill>
                  <a:schemeClr val="accent3">
                    <a:lumMod val="50000"/>
                  </a:schemeClr>
                </a:solidFill>
                <a:latin typeface="Times New Roman" panose="02020603050405020304" pitchFamily="18" charset="0"/>
                <a:cs typeface="Times New Roman" panose="02020603050405020304" pitchFamily="18" charset="0"/>
              </a:rPr>
              <a:t>рассказывание и пересказ;</a:t>
            </a:r>
            <a:r>
              <a:rPr lang="ru-RU" dirty="0">
                <a:latin typeface="Times New Roman" panose="02020603050405020304" pitchFamily="18" charset="0"/>
                <a:cs typeface="Times New Roman" panose="02020603050405020304" pitchFamily="18" charset="0"/>
              </a:rPr>
              <a:t> </a:t>
            </a:r>
            <a:r>
              <a:rPr lang="ru-RU" b="1" dirty="0">
                <a:solidFill>
                  <a:schemeClr val="accent4">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поручения и задания</a:t>
            </a:r>
            <a:r>
              <a:rPr lang="ru-RU" dirty="0">
                <a:latin typeface="Times New Roman" panose="02020603050405020304" pitchFamily="18" charset="0"/>
                <a:cs typeface="Times New Roman" panose="02020603050405020304" pitchFamily="18" charset="0"/>
              </a:rPr>
              <a:t>; </a:t>
            </a:r>
            <a:r>
              <a:rPr lang="ru-RU"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чтение; </a:t>
            </a:r>
            <a:r>
              <a:rPr lang="ru-RU"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заучивание стихотворений</a:t>
            </a:r>
            <a:endParaRPr lang="ru-RU"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1313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a:solidFill>
            <a:schemeClr val="accent2">
              <a:lumMod val="20000"/>
              <a:lumOff val="80000"/>
            </a:schemeClr>
          </a:solidFill>
        </p:spPr>
        <p:txBody>
          <a:bodyPr>
            <a:normAutofit fontScale="90000"/>
          </a:bodyPr>
          <a:lstStyle/>
          <a:p>
            <a:r>
              <a:rPr lang="ru-RU" sz="2400" b="1" cap="all" dirty="0">
                <a:latin typeface="Times New Roman" panose="02020603050405020304" pitchFamily="18" charset="0"/>
                <a:cs typeface="Times New Roman" panose="02020603050405020304" pitchFamily="18" charset="0"/>
              </a:rPr>
              <a:t>Разговор с детьми</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980728"/>
            <a:ext cx="8229600" cy="5145435"/>
          </a:xfrm>
          <a:solidFill>
            <a:schemeClr val="accent5">
              <a:lumMod val="20000"/>
              <a:lumOff val="80000"/>
            </a:schemeClr>
          </a:solidFill>
        </p:spPr>
        <p:txBody>
          <a:bodyPr>
            <a:normAutofit fontScale="70000" lnSpcReduction="20000"/>
          </a:bodyPr>
          <a:lstStyle/>
          <a:p>
            <a:pPr algn="just"/>
            <a:r>
              <a:rPr lang="ru-RU" dirty="0">
                <a:latin typeface="Times New Roman" panose="02020603050405020304" pitchFamily="18" charset="0"/>
                <a:cs typeface="Times New Roman" panose="02020603050405020304" pitchFamily="18" charset="0"/>
              </a:rPr>
              <a:t>Основным методом формирования диалогической речи в повседневном общении является разговор педагога с детьми (неподготовленный диалог).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Это </a:t>
            </a:r>
            <a:r>
              <a:rPr lang="ru-RU" dirty="0">
                <a:latin typeface="Times New Roman" panose="02020603050405020304" pitchFamily="18" charset="0"/>
                <a:cs typeface="Times New Roman" panose="02020603050405020304" pitchFamily="18" charset="0"/>
              </a:rPr>
              <a:t>наиболее распространённая, общедоступная и универсальная форма речевого общения педагога с детьми.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Он </a:t>
            </a:r>
            <a:r>
              <a:rPr lang="ru-RU" dirty="0">
                <a:latin typeface="Times New Roman" panose="02020603050405020304" pitchFamily="18" charset="0"/>
                <a:cs typeface="Times New Roman" panose="02020603050405020304" pitchFamily="18" charset="0"/>
              </a:rPr>
              <a:t>не требует особой обстановки, тишины, что необходимо при художественном чтении и рассказе. Разговор может происходить в любых условиях и в любое время, поскольку это довольно гибкая речевая форма.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Разговор </a:t>
            </a:r>
            <a:r>
              <a:rPr lang="ru-RU" dirty="0">
                <a:latin typeface="Times New Roman" panose="02020603050405020304" pitchFamily="18" charset="0"/>
                <a:cs typeface="Times New Roman" panose="02020603050405020304" pitchFamily="18" charset="0"/>
              </a:rPr>
              <a:t>педагога с детьми должен строиться с учётом изменяющейся на протяжении дошкольного детства потребности ребёнка в общении.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Следует </a:t>
            </a:r>
            <a:r>
              <a:rPr lang="ru-RU" dirty="0">
                <a:latin typeface="Times New Roman" panose="02020603050405020304" pitchFamily="18" charset="0"/>
                <a:cs typeface="Times New Roman" panose="02020603050405020304" pitchFamily="18" charset="0"/>
              </a:rPr>
              <a:t>правильно организовывать диалог с учётом возрастных и индивидуальных особенностей, потребностей каждого ребёнка, его интересов, уровня его речевого развития.</a:t>
            </a:r>
          </a:p>
          <a:p>
            <a:pPr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9737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865515"/>
          </a:xfrm>
          <a:solidFill>
            <a:schemeClr val="accent1">
              <a:lumMod val="20000"/>
              <a:lumOff val="80000"/>
            </a:schemeClr>
          </a:solidFill>
        </p:spPr>
        <p:txBody>
          <a:bodyPr>
            <a:normAutofit fontScale="92500" lnSpcReduction="20000"/>
          </a:bodyPr>
          <a:lstStyle/>
          <a:p>
            <a:pPr algn="just"/>
            <a:r>
              <a:rPr lang="ru-RU" dirty="0">
                <a:latin typeface="Times New Roman" panose="02020603050405020304" pitchFamily="18" charset="0"/>
                <a:cs typeface="Times New Roman" panose="02020603050405020304" pitchFamily="18" charset="0"/>
              </a:rPr>
              <a:t>Разговор педагога с детьми только тогда оказывает на них развивающее влияние, когда в группе создана доброжелательная атмосфера, обеспечено их эмоциональное благополучие.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этом случае главным в общении являются понимание и принятие личности ребёнка, который вступает в контакт с взрослым, если чувствует интерес взрослых, комфортность, свою защищённость.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Педагог </a:t>
            </a:r>
            <a:r>
              <a:rPr lang="ru-RU" dirty="0">
                <a:latin typeface="Times New Roman" panose="02020603050405020304" pitchFamily="18" charset="0"/>
                <a:cs typeface="Times New Roman" panose="02020603050405020304" pitchFamily="18" charset="0"/>
              </a:rPr>
              <a:t>разговаривает с детьми по любому удобному поводу, в разное время.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Разговор </a:t>
            </a:r>
            <a:r>
              <a:rPr lang="ru-RU" dirty="0">
                <a:latin typeface="Times New Roman" panose="02020603050405020304" pitchFamily="18" charset="0"/>
                <a:cs typeface="Times New Roman" panose="02020603050405020304" pitchFamily="18" charset="0"/>
              </a:rPr>
              <a:t>проходит в непринуждённой обстановке, ребёнок свободно общается с педагогом, спрашивает его, рассказывает о чем-то.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3313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22314"/>
          </a:xfrm>
          <a:solidFill>
            <a:schemeClr val="accent2">
              <a:lumMod val="20000"/>
              <a:lumOff val="80000"/>
            </a:schemeClr>
          </a:solidFill>
        </p:spPr>
        <p:txBody>
          <a:bodyPr>
            <a:normAutofit/>
          </a:bodyPr>
          <a:lstStyle/>
          <a:p>
            <a:pPr algn="just"/>
            <a:r>
              <a:rPr lang="ru-RU" sz="2000" b="1" dirty="0">
                <a:latin typeface="Times New Roman" panose="02020603050405020304" pitchFamily="18" charset="0"/>
                <a:cs typeface="Times New Roman" panose="02020603050405020304" pitchFamily="18" charset="0"/>
              </a:rPr>
              <a:t>Речь педагога может быть оформлена по-разному</a:t>
            </a:r>
            <a:r>
              <a:rPr lang="ru-RU" sz="2000" dirty="0">
                <a:latin typeface="Times New Roman" panose="02020603050405020304" pitchFamily="18" charset="0"/>
                <a:cs typeface="Times New Roman" panose="02020603050405020304" pitchFamily="18" charset="0"/>
              </a:rPr>
              <a:t>: </a:t>
            </a:r>
            <a:r>
              <a:rPr lang="ru-RU" sz="2000" dirty="0">
                <a:solidFill>
                  <a:srgbClr val="00B050"/>
                </a:solidFill>
                <a:latin typeface="Times New Roman" panose="02020603050405020304" pitchFamily="18" charset="0"/>
                <a:cs typeface="Times New Roman" panose="02020603050405020304" pitchFamily="18" charset="0"/>
              </a:rPr>
              <a:t>в виде вопросов, пояснений</a:t>
            </a:r>
            <a:r>
              <a:rPr lang="ru-RU" sz="2000" dirty="0">
                <a:latin typeface="Times New Roman" panose="02020603050405020304" pitchFamily="18" charset="0"/>
                <a:cs typeface="Times New Roman" panose="02020603050405020304" pitchFamily="18" charset="0"/>
              </a:rPr>
              <a:t>, </a:t>
            </a:r>
            <a:r>
              <a:rPr lang="ru-RU" sz="2000" dirty="0">
                <a:solidFill>
                  <a:schemeClr val="accent2">
                    <a:lumMod val="75000"/>
                  </a:schemeClr>
                </a:solidFill>
                <a:latin typeface="Times New Roman" panose="02020603050405020304" pitchFamily="18" charset="0"/>
                <a:cs typeface="Times New Roman" panose="02020603050405020304" pitchFamily="18" charset="0"/>
              </a:rPr>
              <a:t>указаний</a:t>
            </a:r>
            <a:r>
              <a:rPr lang="ru-RU" sz="2000" dirty="0">
                <a:latin typeface="Times New Roman" panose="02020603050405020304" pitchFamily="18" charset="0"/>
                <a:cs typeface="Times New Roman" panose="02020603050405020304" pitchFamily="18" charset="0"/>
              </a:rPr>
              <a:t>, </a:t>
            </a:r>
            <a:r>
              <a:rPr lang="ru-RU" sz="2000" dirty="0">
                <a:solidFill>
                  <a:schemeClr val="accent4">
                    <a:lumMod val="75000"/>
                  </a:schemeClr>
                </a:solidFill>
                <a:latin typeface="Times New Roman" panose="02020603050405020304" pitchFamily="18" charset="0"/>
                <a:cs typeface="Times New Roman" panose="02020603050405020304" pitchFamily="18" charset="0"/>
              </a:rPr>
              <a:t>объяснений.</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 </a:t>
            </a:r>
            <a: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помощью разговора </a:t>
            </a:r>
            <a:r>
              <a:rPr lang="ru-RU" sz="2000" dirty="0">
                <a:latin typeface="Times New Roman" panose="02020603050405020304" pitchFamily="18" charset="0"/>
                <a:cs typeface="Times New Roman" panose="02020603050405020304" pitchFamily="18" charset="0"/>
              </a:rPr>
              <a:t>педагог оказывает влияние на все стороны речи ребёнка: </a:t>
            </a:r>
            <a:r>
              <a:rPr lang="ru-RU" sz="2000" dirty="0">
                <a:solidFill>
                  <a:schemeClr val="accent4">
                    <a:lumMod val="75000"/>
                  </a:schemeClr>
                </a:solidFill>
                <a:latin typeface="Times New Roman" panose="02020603050405020304" pitchFamily="18" charset="0"/>
                <a:cs typeface="Times New Roman" panose="02020603050405020304" pitchFamily="18" charset="0"/>
              </a:rPr>
              <a:t>исправляет ошибки</a:t>
            </a:r>
            <a:r>
              <a:rPr lang="ru-RU" sz="2000" dirty="0">
                <a:latin typeface="Times New Roman" panose="02020603050405020304" pitchFamily="18" charset="0"/>
                <a:cs typeface="Times New Roman" panose="02020603050405020304" pitchFamily="18" charset="0"/>
              </a:rPr>
              <a:t>, </a:t>
            </a:r>
            <a:r>
              <a:rPr lang="ru-RU" sz="2000" dirty="0">
                <a:solidFill>
                  <a:schemeClr val="accent2">
                    <a:lumMod val="75000"/>
                  </a:schemeClr>
                </a:solidFill>
                <a:latin typeface="Times New Roman" panose="02020603050405020304" pitchFamily="18" charset="0"/>
                <a:cs typeface="Times New Roman" panose="02020603050405020304" pitchFamily="18" charset="0"/>
              </a:rPr>
              <a:t>даёт образец правильной речи</a:t>
            </a:r>
            <a:r>
              <a:rPr lang="ru-RU" sz="2000" dirty="0">
                <a:latin typeface="Times New Roman" panose="02020603050405020304" pitchFamily="18" charset="0"/>
                <a:cs typeface="Times New Roman" panose="02020603050405020304" pitchFamily="18" charset="0"/>
              </a:rPr>
              <a:t>, </a:t>
            </a:r>
            <a:r>
              <a:rPr lang="ru-RU" sz="2000" dirty="0">
                <a:solidFill>
                  <a:schemeClr val="accent5">
                    <a:lumMod val="75000"/>
                  </a:schemeClr>
                </a:solidFill>
                <a:latin typeface="Times New Roman" panose="02020603050405020304" pitchFamily="18" charset="0"/>
                <a:cs typeface="Times New Roman" panose="02020603050405020304" pitchFamily="18" charset="0"/>
              </a:rPr>
              <a:t>развивает навыки диалогической и монологической речи.</a:t>
            </a:r>
            <a:r>
              <a:rPr lang="ru-RU" sz="2000" dirty="0">
                <a:latin typeface="Times New Roman" panose="02020603050405020304" pitchFamily="18" charset="0"/>
                <a:cs typeface="Times New Roman" panose="02020603050405020304" pitchFamily="18" charset="0"/>
              </a:rPr>
              <a:t> Педагог может определить, в чем следует поупражнять ребёнка; узнать его интересы, стремления, настроение.</a:t>
            </a:r>
          </a:p>
        </p:txBody>
      </p:sp>
      <p:sp>
        <p:nvSpPr>
          <p:cNvPr id="3" name="Объект 2"/>
          <p:cNvSpPr>
            <a:spLocks noGrp="1"/>
          </p:cNvSpPr>
          <p:nvPr>
            <p:ph idx="1"/>
          </p:nvPr>
        </p:nvSpPr>
        <p:spPr>
          <a:xfrm>
            <a:off x="457200" y="3284984"/>
            <a:ext cx="8229600" cy="2841179"/>
          </a:xfrm>
          <a:solidFill>
            <a:schemeClr val="accent1">
              <a:lumMod val="20000"/>
              <a:lumOff val="80000"/>
            </a:schemeClr>
          </a:solidFill>
        </p:spPr>
        <p:txBody>
          <a:bodyPr>
            <a:normAutofit fontScale="77500" lnSpcReduction="20000"/>
          </a:bodyPr>
          <a:lstStyle/>
          <a:p>
            <a:pPr marL="0" indent="0" algn="just">
              <a:buNone/>
            </a:pPr>
            <a:r>
              <a:rPr lang="ru-RU" sz="2600" dirty="0" smtClean="0">
                <a:latin typeface="Times New Roman" panose="02020603050405020304" pitchFamily="18" charset="0"/>
                <a:cs typeface="Times New Roman" panose="02020603050405020304" pitchFamily="18" charset="0"/>
              </a:rPr>
              <a:t>Большое </a:t>
            </a:r>
            <a:r>
              <a:rPr lang="ru-RU" sz="2600" dirty="0">
                <a:latin typeface="Times New Roman" panose="02020603050405020304" pitchFamily="18" charset="0"/>
                <a:cs typeface="Times New Roman" panose="02020603050405020304" pitchFamily="18" charset="0"/>
              </a:rPr>
              <a:t>влияние на речь детей оказывает педагог, поэтому его речь должна учитывать возраст детей. </a:t>
            </a:r>
            <a:endParaRPr lang="ru-RU" sz="2600" dirty="0" smtClean="0">
              <a:latin typeface="Times New Roman" panose="02020603050405020304" pitchFamily="18" charset="0"/>
              <a:cs typeface="Times New Roman" panose="02020603050405020304" pitchFamily="18" charset="0"/>
            </a:endParaRPr>
          </a:p>
          <a:p>
            <a:pPr marL="0" indent="0" algn="just">
              <a:buNone/>
            </a:pPr>
            <a:r>
              <a:rPr lang="ru-RU" sz="2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 </a:t>
            </a:r>
            <a:r>
              <a:rPr lang="ru-RU" sz="2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следует злоупотреблять ласкательными, уменьшительными суффиксами, особенно если речь по содержанию не соответствует форме. </a:t>
            </a:r>
            <a:endParaRPr lang="ru-RU" sz="2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r>
              <a:rPr lang="ru-RU" sz="2600" dirty="0" smtClean="0">
                <a:latin typeface="Times New Roman" panose="02020603050405020304" pitchFamily="18" charset="0"/>
                <a:cs typeface="Times New Roman" panose="02020603050405020304" pitchFamily="18" charset="0"/>
              </a:rPr>
              <a:t>Ребёнок </a:t>
            </a:r>
            <a:r>
              <a:rPr lang="ru-RU" sz="2600" dirty="0">
                <a:latin typeface="Times New Roman" panose="02020603050405020304" pitchFamily="18" charset="0"/>
                <a:cs typeface="Times New Roman" panose="02020603050405020304" pitchFamily="18" charset="0"/>
              </a:rPr>
              <a:t>должен понять содержание речи по её тону. </a:t>
            </a:r>
            <a:endParaRPr lang="ru-RU" sz="2600" dirty="0" smtClean="0">
              <a:latin typeface="Times New Roman" panose="02020603050405020304" pitchFamily="18" charset="0"/>
              <a:cs typeface="Times New Roman" panose="02020603050405020304" pitchFamily="18" charset="0"/>
            </a:endParaRPr>
          </a:p>
          <a:p>
            <a:pPr marL="0" indent="0" algn="just">
              <a:buNone/>
            </a:pPr>
            <a:r>
              <a:rPr lang="ru-RU" sz="2600" dirty="0" smtClean="0">
                <a:solidFill>
                  <a:srgbClr val="00B050"/>
                </a:solidFill>
                <a:latin typeface="Times New Roman" panose="02020603050405020304" pitchFamily="18" charset="0"/>
                <a:cs typeface="Times New Roman" panose="02020603050405020304" pitchFamily="18" charset="0"/>
              </a:rPr>
              <a:t>Педагог </a:t>
            </a:r>
            <a:r>
              <a:rPr lang="ru-RU" sz="2600" dirty="0">
                <a:solidFill>
                  <a:srgbClr val="00B050"/>
                </a:solidFill>
                <a:latin typeface="Times New Roman" panose="02020603050405020304" pitchFamily="18" charset="0"/>
                <a:cs typeface="Times New Roman" panose="02020603050405020304" pitchFamily="18" charset="0"/>
              </a:rPr>
              <a:t>не должен допускать неточностей и небрежностей в своей речи, она должна быть эмоциональной, образной, культурной, следует к месту использовать произведения устного народного творчества</a:t>
            </a:r>
            <a:r>
              <a:rPr lang="ru-RU" dirty="0">
                <a:solidFill>
                  <a:srgbClr val="00B050"/>
                </a:solidFill>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33807973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5">
              <a:lumMod val="20000"/>
              <a:lumOff val="80000"/>
            </a:schemeClr>
          </a:solidFill>
        </p:spPr>
        <p:txBody>
          <a:bodyPr>
            <a:normAutofit fontScale="90000"/>
          </a:bodyPr>
          <a:lstStyle/>
          <a:p>
            <a:r>
              <a:rPr lang="ru-RU" sz="2700" dirty="0" smtClean="0">
                <a:solidFill>
                  <a:srgbClr val="00B050"/>
                </a:solidFill>
                <a:latin typeface="Times New Roman" panose="02020603050405020304" pitchFamily="18" charset="0"/>
                <a:cs typeface="Times New Roman" panose="02020603050405020304" pitchFamily="18" charset="0"/>
              </a:rPr>
              <a:t/>
            </a:r>
            <a:br>
              <a:rPr lang="ru-RU" sz="2700" dirty="0" smtClean="0">
                <a:solidFill>
                  <a:srgbClr val="00B050"/>
                </a:solidFill>
                <a:latin typeface="Times New Roman" panose="02020603050405020304" pitchFamily="18" charset="0"/>
                <a:cs typeface="Times New Roman" panose="02020603050405020304" pitchFamily="18" charset="0"/>
              </a:rPr>
            </a:br>
            <a:r>
              <a:rPr lang="ru-RU" sz="2700" dirty="0" smtClean="0">
                <a:solidFill>
                  <a:srgbClr val="00B050"/>
                </a:solidFill>
                <a:latin typeface="Times New Roman" panose="02020603050405020304" pitchFamily="18" charset="0"/>
                <a:cs typeface="Times New Roman" panose="02020603050405020304" pitchFamily="18" charset="0"/>
              </a:rPr>
              <a:t/>
            </a:r>
            <a:br>
              <a:rPr lang="ru-RU" sz="2700" dirty="0" smtClean="0">
                <a:solidFill>
                  <a:srgbClr val="00B050"/>
                </a:solidFill>
                <a:latin typeface="Times New Roman" panose="02020603050405020304" pitchFamily="18" charset="0"/>
                <a:cs typeface="Times New Roman" panose="02020603050405020304" pitchFamily="18" charset="0"/>
              </a:rPr>
            </a:br>
            <a:r>
              <a:rPr lang="ru-RU" sz="2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Разговоры </a:t>
            </a:r>
            <a:r>
              <a:rPr lang="ru-RU" sz="2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 детьми могут быть индивидуальными и коллективными, преднамеренными </a:t>
            </a:r>
            <a:r>
              <a:rPr lang="ru-RU" sz="2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 непреднамеренными</a:t>
            </a:r>
            <a:r>
              <a:rPr lang="ru-RU" dirty="0">
                <a:latin typeface="Times New Roman" panose="02020603050405020304" pitchFamily="18" charset="0"/>
                <a:cs typeface="Times New Roman" panose="02020603050405020304" pitchFamily="18" charset="0"/>
              </a:rPr>
              <a:t>. </a:t>
            </a:r>
            <a:br>
              <a:rPr lang="ru-RU" dirty="0">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solidFill>
            <a:schemeClr val="accent2">
              <a:lumMod val="20000"/>
              <a:lumOff val="80000"/>
            </a:schemeClr>
          </a:solidFill>
        </p:spPr>
        <p:txBody>
          <a:bodyPr>
            <a:normAutofit fontScale="92500" lnSpcReduction="20000"/>
          </a:bodyPr>
          <a:lstStyle/>
          <a:p>
            <a:pPr algn="just"/>
            <a:r>
              <a:rPr lang="ru-RU" dirty="0" smtClean="0">
                <a:latin typeface="Times New Roman" panose="02020603050405020304" pitchFamily="18" charset="0"/>
                <a:cs typeface="Times New Roman" panose="02020603050405020304" pitchFamily="18" charset="0"/>
              </a:rPr>
              <a:t>Самое </a:t>
            </a:r>
            <a:r>
              <a:rPr lang="ru-RU" dirty="0">
                <a:latin typeface="Times New Roman" panose="02020603050405020304" pitchFamily="18" charset="0"/>
                <a:cs typeface="Times New Roman" panose="02020603050405020304" pitchFamily="18" charset="0"/>
              </a:rPr>
              <a:t>лучшее время для коллективных разговоров – прогулка.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Для </a:t>
            </a:r>
            <a:r>
              <a:rPr lang="ru-RU" dirty="0">
                <a:latin typeface="Times New Roman" panose="02020603050405020304" pitchFamily="18" charset="0"/>
                <a:cs typeface="Times New Roman" panose="02020603050405020304" pitchFamily="18" charset="0"/>
              </a:rPr>
              <a:t>индивидуальных разговоров больше подходят вечерние и утренние часы. Преднамеренные разговоры планируются педагогом заранее; непреднамеренные разговоры не планируются, они возникают по инициативе детей или его самого во время выполнения всех режимных процессов. Для разговоров с детьми педагог использует все моменты жизни детского сада.</a:t>
            </a:r>
          </a:p>
          <a:p>
            <a:endParaRPr lang="ru-RU" dirty="0"/>
          </a:p>
        </p:txBody>
      </p:sp>
    </p:spTree>
    <p:extLst>
      <p:ext uri="{BB962C8B-B14F-4D97-AF65-F5344CB8AC3E}">
        <p14:creationId xmlns:p14="http://schemas.microsoft.com/office/powerpoint/2010/main" val="3507570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4">
              <a:lumMod val="20000"/>
              <a:lumOff val="80000"/>
            </a:schemeClr>
          </a:solidFill>
        </p:spPr>
        <p:txBody>
          <a:bodyPr>
            <a:normAutofit fontScale="90000"/>
          </a:bodyPr>
          <a:lstStyle/>
          <a:p>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У </a:t>
            </a:r>
            <a:r>
              <a:rPr lang="ru-RU" dirty="0">
                <a:latin typeface="Times New Roman" panose="02020603050405020304" pitchFamily="18" charset="0"/>
                <a:cs typeface="Times New Roman" panose="02020603050405020304" pitchFamily="18" charset="0"/>
              </a:rPr>
              <a:t>детей 6-7 лет преобладают коллективные разговоры. </a:t>
            </a:r>
            <a:br>
              <a:rPr lang="ru-RU" dirty="0">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solidFill>
            <a:schemeClr val="accent1">
              <a:lumMod val="20000"/>
              <a:lumOff val="80000"/>
            </a:schemeClr>
          </a:solidFill>
        </p:spPr>
        <p:txBody>
          <a:bodyPr>
            <a:normAutofit fontScale="70000" lnSpcReduction="20000"/>
          </a:bodyPr>
          <a:lstStyle/>
          <a:p>
            <a:pPr algn="just"/>
            <a:r>
              <a:rPr lang="ru-RU" dirty="0" smtClean="0">
                <a:latin typeface="Times New Roman" panose="02020603050405020304" pitchFamily="18" charset="0"/>
                <a:cs typeface="Times New Roman" panose="02020603050405020304" pitchFamily="18" charset="0"/>
              </a:rPr>
              <a:t>Дети </a:t>
            </a:r>
            <a:r>
              <a:rPr lang="ru-RU" dirty="0">
                <a:latin typeface="Times New Roman" panose="02020603050405020304" pitchFamily="18" charset="0"/>
                <a:cs typeface="Times New Roman" panose="02020603050405020304" pitchFamily="18" charset="0"/>
              </a:rPr>
              <a:t>уже умеют слушать воспитателя и товарищей не перебивая, ждать очереди высказаться; способны более длительное время слушать других и говорить сами.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Разговоры </a:t>
            </a:r>
            <a:r>
              <a:rPr lang="ru-RU" dirty="0">
                <a:latin typeface="Times New Roman" panose="02020603050405020304" pitchFamily="18" charset="0"/>
                <a:cs typeface="Times New Roman" panose="02020603050405020304" pitchFamily="18" charset="0"/>
              </a:rPr>
              <a:t>их более длительны, поскольку запас знаний больше, а интересы шире.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Повышаются </a:t>
            </a:r>
            <a:r>
              <a:rPr lang="ru-RU" dirty="0">
                <a:latin typeface="Times New Roman" panose="02020603050405020304" pitchFamily="18" charset="0"/>
                <a:cs typeface="Times New Roman" panose="02020603050405020304" pitchFamily="18" charset="0"/>
              </a:rPr>
              <a:t>требования к поведению детей во время разговора: они не могут прерывать разговор и уходить; должны говорить спокойно, чётко, не торопясь, поочерёдно.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Детям </a:t>
            </a:r>
            <a:r>
              <a:rPr lang="ru-RU" dirty="0">
                <a:latin typeface="Times New Roman" panose="02020603050405020304" pitchFamily="18" charset="0"/>
                <a:cs typeface="Times New Roman" panose="02020603050405020304" pitchFamily="18" charset="0"/>
              </a:rPr>
              <a:t>предлагают более сложные задачи коммуникативного взаимодействия: </a:t>
            </a:r>
            <a:r>
              <a:rPr lang="ru-RU" b="1" dirty="0">
                <a:latin typeface="Times New Roman" panose="02020603050405020304" pitchFamily="18" charset="0"/>
                <a:cs typeface="Times New Roman" panose="02020603050405020304" pitchFamily="18" charset="0"/>
              </a:rPr>
              <a:t>выполнить какое-либо действие</a:t>
            </a:r>
            <a:r>
              <a:rPr lang="ru-RU" dirty="0">
                <a:latin typeface="Times New Roman" panose="02020603050405020304" pitchFamily="18" charset="0"/>
                <a:cs typeface="Times New Roman" panose="02020603050405020304" pitchFamily="18" charset="0"/>
              </a:rPr>
              <a:t>, </a:t>
            </a:r>
            <a:r>
              <a:rPr lang="ru-RU" dirty="0">
                <a:solidFill>
                  <a:srgbClr val="0070C0"/>
                </a:solidFill>
                <a:latin typeface="Times New Roman" panose="02020603050405020304" pitchFamily="18" charset="0"/>
                <a:cs typeface="Times New Roman" panose="02020603050405020304" pitchFamily="18" charset="0"/>
              </a:rPr>
              <a:t>расспросив предварительно партнёра</a:t>
            </a:r>
            <a:r>
              <a:rPr lang="ru-RU" dirty="0">
                <a:latin typeface="Times New Roman" panose="02020603050405020304" pitchFamily="18" charset="0"/>
                <a:cs typeface="Times New Roman" panose="02020603050405020304" pitchFamily="18" charset="0"/>
              </a:rPr>
              <a:t>; </a:t>
            </a:r>
            <a:r>
              <a:rPr lang="ru-RU" dirty="0">
                <a:solidFill>
                  <a:srgbClr val="FF0000"/>
                </a:solidFill>
                <a:latin typeface="Times New Roman" panose="02020603050405020304" pitchFamily="18" charset="0"/>
                <a:cs typeface="Times New Roman" panose="02020603050405020304" pitchFamily="18" charset="0"/>
              </a:rPr>
              <a:t>договориться с кем-либо о каком-либо действии, оказании помощи</a:t>
            </a:r>
            <a:r>
              <a:rPr lang="ru-RU" dirty="0">
                <a:latin typeface="Times New Roman" panose="02020603050405020304" pitchFamily="18" charset="0"/>
                <a:cs typeface="Times New Roman" panose="02020603050405020304" pitchFamily="18" charset="0"/>
              </a:rPr>
              <a:t>; </a:t>
            </a:r>
            <a:r>
              <a:rPr lang="ru-RU" dirty="0">
                <a:solidFill>
                  <a:srgbClr val="C00000"/>
                </a:solidFill>
                <a:latin typeface="Times New Roman" panose="02020603050405020304" pitchFamily="18" charset="0"/>
                <a:cs typeface="Times New Roman" panose="02020603050405020304" pitchFamily="18" charset="0"/>
              </a:rPr>
              <a:t>поговорить с персонажем</a:t>
            </a:r>
            <a:r>
              <a:rPr lang="ru-RU" dirty="0">
                <a:latin typeface="Times New Roman" panose="02020603050405020304" pitchFamily="18" charset="0"/>
                <a:cs typeface="Times New Roman" panose="02020603050405020304" pitchFamily="18" charset="0"/>
              </a:rPr>
              <a:t>, </a:t>
            </a:r>
            <a:r>
              <a:rPr lang="ru-RU"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героем сказки на определённую тему; </a:t>
            </a:r>
            <a:r>
              <a:rPr lang="ru-RU" b="1" dirty="0">
                <a:solidFill>
                  <a:schemeClr val="accent4">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проанализировать и оценить поведение персонажа в гостях,</a:t>
            </a:r>
            <a:r>
              <a:rPr lang="ru-RU" dirty="0">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на проулке, на улице, при общении с другим персонажем и т. п.</a:t>
            </a:r>
          </a:p>
          <a:p>
            <a:endParaRPr lang="ru-RU" dirty="0"/>
          </a:p>
        </p:txBody>
      </p:sp>
    </p:spTree>
    <p:extLst>
      <p:ext uri="{BB962C8B-B14F-4D97-AF65-F5344CB8AC3E}">
        <p14:creationId xmlns:p14="http://schemas.microsoft.com/office/powerpoint/2010/main" val="31508649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txBody>
          <a:bodyPr>
            <a:normAutofit fontScale="90000"/>
          </a:bodyPr>
          <a:lstStyle/>
          <a:p>
            <a:r>
              <a:rPr lang="ru-RU" dirty="0" smtClean="0"/>
              <a:t/>
            </a:r>
            <a:br>
              <a:rPr lang="ru-RU" dirty="0" smtClean="0"/>
            </a:br>
            <a:r>
              <a:rPr lang="ru-RU" dirty="0" smtClean="0">
                <a:latin typeface="Times New Roman" panose="02020603050405020304" pitchFamily="18" charset="0"/>
                <a:cs typeface="Times New Roman" panose="02020603050405020304" pitchFamily="18" charset="0"/>
              </a:rPr>
              <a:t>Разговор </a:t>
            </a:r>
            <a:r>
              <a:rPr lang="ru-RU" dirty="0">
                <a:latin typeface="Times New Roman" panose="02020603050405020304" pitchFamily="18" charset="0"/>
                <a:cs typeface="Times New Roman" panose="02020603050405020304" pitchFamily="18" charset="0"/>
              </a:rPr>
              <a:t>должен быть подчинён </a:t>
            </a:r>
            <a:r>
              <a:rPr lang="ru-RU" i="1" dirty="0">
                <a:latin typeface="Times New Roman" panose="02020603050405020304" pitchFamily="18" charset="0"/>
                <a:cs typeface="Times New Roman" panose="02020603050405020304" pitchFamily="18" charset="0"/>
              </a:rPr>
              <a:t>структуре</a:t>
            </a:r>
            <a:r>
              <a:rPr lang="ru-RU" dirty="0">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solidFill>
            <a:schemeClr val="accent1">
              <a:lumMod val="20000"/>
              <a:lumOff val="80000"/>
            </a:schemeClr>
          </a:solidFill>
        </p:spPr>
        <p:txBody>
          <a:bodyPr>
            <a:normAutofit fontScale="92500" lnSpcReduction="10000"/>
          </a:bodyPr>
          <a:lstStyle/>
          <a:p>
            <a:pPr algn="just"/>
            <a:r>
              <a:rPr lang="ru-RU"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Привлечение внимания к теме разговора</a:t>
            </a:r>
            <a:r>
              <a:rPr lang="ru-RU" dirty="0">
                <a:latin typeface="Times New Roman" panose="02020603050405020304" pitchFamily="18" charset="0"/>
                <a:cs typeface="Times New Roman" panose="02020603050405020304" pitchFamily="18" charset="0"/>
              </a:rPr>
              <a:t>: педагог заинтересовывает детей темой разговора, обращая внимание на определённый объект или явление;</a:t>
            </a:r>
          </a:p>
          <a:p>
            <a:pPr algn="just"/>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Система вопросов – ответов</a:t>
            </a: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обсуждений и аргументаций:</a:t>
            </a:r>
            <a:r>
              <a:rPr lang="ru-RU" dirty="0">
                <a:latin typeface="Times New Roman" panose="02020603050405020304" pitchFamily="18" charset="0"/>
                <a:cs typeface="Times New Roman" panose="02020603050405020304" pitchFamily="18" charset="0"/>
              </a:rPr>
              <a:t> педагог выстраивает разговор в соответствии с темой, стимулирует детей к ответам, выслушиванию мнений.</a:t>
            </a:r>
          </a:p>
          <a:p>
            <a:pPr algn="just"/>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Обобщение, краткий вывод </a:t>
            </a:r>
            <a:r>
              <a:rPr lang="ru-RU" dirty="0">
                <a:latin typeface="Times New Roman" panose="02020603050405020304" pitchFamily="18" charset="0"/>
                <a:cs typeface="Times New Roman" panose="02020603050405020304" pitchFamily="18" charset="0"/>
              </a:rPr>
              <a:t>по теме, подводящий итог всему разговору.</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1223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txBody>
          <a:bodyPr>
            <a:normAutofit fontScale="90000"/>
          </a:bodyPr>
          <a:lstStyle/>
          <a:p>
            <a:r>
              <a:rPr lang="ru-RU" sz="2400" dirty="0" smtClean="0">
                <a:latin typeface="Times New Roman" panose="02020603050405020304" pitchFamily="18" charset="0"/>
                <a:cs typeface="Times New Roman" panose="02020603050405020304" pitchFamily="18" charset="0"/>
              </a:rPr>
              <a:t>Пример</a:t>
            </a:r>
            <a:r>
              <a:rPr lang="ru-RU" sz="2400" b="1"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«Разговор </a:t>
            </a:r>
            <a:r>
              <a:rPr lang="ru-RU" sz="2400" b="1" dirty="0">
                <a:latin typeface="Times New Roman" panose="02020603050405020304" pitchFamily="18" charset="0"/>
                <a:cs typeface="Times New Roman" panose="02020603050405020304" pitchFamily="18" charset="0"/>
              </a:rPr>
              <a:t>с </a:t>
            </a:r>
            <a:r>
              <a:rPr lang="ru-RU" sz="2400" b="1" dirty="0" smtClean="0">
                <a:latin typeface="Times New Roman" panose="02020603050405020304" pitchFamily="18" charset="0"/>
                <a:cs typeface="Times New Roman" panose="02020603050405020304" pitchFamily="18" charset="0"/>
              </a:rPr>
              <a:t>детьми»</a:t>
            </a:r>
            <a:r>
              <a:rPr lang="ru-RU" sz="2400" dirty="0" smtClean="0">
                <a:latin typeface="Times New Roman" panose="02020603050405020304" pitchFamily="18" charset="0"/>
                <a:cs typeface="Times New Roman" panose="02020603050405020304" pitchFamily="18" charset="0"/>
              </a:rPr>
              <a:t> из карточного планирования «Живое слово» автор-составитель И.С. </a:t>
            </a:r>
            <a:r>
              <a:rPr lang="ru-RU" sz="2400" dirty="0" err="1" smtClean="0">
                <a:latin typeface="Times New Roman" panose="02020603050405020304" pitchFamily="18" charset="0"/>
                <a:cs typeface="Times New Roman" panose="02020603050405020304" pitchFamily="18" charset="0"/>
              </a:rPr>
              <a:t>Батова</a:t>
            </a:r>
            <a:r>
              <a:rPr lang="ru-RU" sz="2400" dirty="0" smtClean="0">
                <a:latin typeface="Times New Roman" panose="02020603050405020304" pitchFamily="18" charset="0"/>
                <a:cs typeface="Times New Roman" panose="02020603050405020304" pitchFamily="18" charset="0"/>
              </a:rPr>
              <a:t> ООО Издательство «Учитель»</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457200" y="1600200"/>
            <a:ext cx="4690864" cy="4925144"/>
          </a:xfrm>
        </p:spPr>
        <p:txBody>
          <a:bodyPr>
            <a:noAutofit/>
          </a:bodyPr>
          <a:lstStyle/>
          <a:p>
            <a:pPr marL="0" indent="0">
              <a:buNone/>
            </a:pPr>
            <a:r>
              <a:rPr lang="ru-RU" sz="1200" b="1" i="1" dirty="0" smtClean="0">
                <a:latin typeface="Times New Roman" panose="02020603050405020304" pitchFamily="18" charset="0"/>
                <a:cs typeface="Times New Roman" panose="02020603050405020304" pitchFamily="18" charset="0"/>
              </a:rPr>
              <a:t>Тема</a:t>
            </a:r>
            <a:r>
              <a:rPr lang="ru-RU" sz="1200" b="1" i="1" dirty="0">
                <a:latin typeface="Times New Roman" panose="02020603050405020304" pitchFamily="18" charset="0"/>
                <a:cs typeface="Times New Roman" panose="02020603050405020304" pitchFamily="18" charset="0"/>
              </a:rPr>
              <a:t>:</a:t>
            </a:r>
            <a:r>
              <a:rPr lang="ru-RU" sz="1200" dirty="0">
                <a:latin typeface="Times New Roman" panose="02020603050405020304" pitchFamily="18" charset="0"/>
                <a:cs typeface="Times New Roman" panose="02020603050405020304" pitchFamily="18" charset="0"/>
              </a:rPr>
              <a:t> О временах года </a:t>
            </a:r>
          </a:p>
          <a:p>
            <a:pPr marL="0" indent="0">
              <a:buNone/>
            </a:pPr>
            <a:r>
              <a:rPr lang="ru-RU" sz="1200" b="1" i="1" dirty="0">
                <a:latin typeface="Times New Roman" panose="02020603050405020304" pitchFamily="18" charset="0"/>
                <a:cs typeface="Times New Roman" panose="02020603050405020304" pitchFamily="18" charset="0"/>
              </a:rPr>
              <a:t>Содержание:</a:t>
            </a:r>
            <a:r>
              <a:rPr lang="ru-RU" sz="1200" dirty="0">
                <a:latin typeface="Times New Roman" panose="02020603050405020304" pitchFamily="18" charset="0"/>
                <a:cs typeface="Times New Roman" panose="02020603050405020304" pitchFamily="18" charset="0"/>
              </a:rPr>
              <a:t> </a:t>
            </a:r>
          </a:p>
          <a:p>
            <a:pPr lvl="0" algn="just"/>
            <a:r>
              <a:rPr lang="ru-RU" sz="1200" b="1" dirty="0">
                <a:latin typeface="Times New Roman" panose="02020603050405020304" pitchFamily="18" charset="0"/>
                <a:cs typeface="Times New Roman" panose="02020603050405020304" pitchFamily="18" charset="0"/>
              </a:rPr>
              <a:t>Привлечение внимания к теме разговора </a:t>
            </a:r>
            <a:r>
              <a:rPr lang="ru-RU" sz="1200" dirty="0">
                <a:latin typeface="Times New Roman" panose="02020603050405020304" pitchFamily="18" charset="0"/>
                <a:cs typeface="Times New Roman" panose="02020603050405020304" pitchFamily="18" charset="0"/>
              </a:rPr>
              <a:t>– педагог на прогулке проводит наблюдение за погодой, просит детей назвать замеченные (ярко выраженные) признаки наступившей осени.</a:t>
            </a:r>
          </a:p>
          <a:p>
            <a:pPr lvl="0" algn="just"/>
            <a:r>
              <a:rPr lang="ru-RU" sz="1200" b="1" dirty="0">
                <a:latin typeface="Times New Roman" panose="02020603050405020304" pitchFamily="18" charset="0"/>
                <a:cs typeface="Times New Roman" panose="02020603050405020304" pitchFamily="18" charset="0"/>
              </a:rPr>
              <a:t>Вопрос – ответ: </a:t>
            </a:r>
            <a:r>
              <a:rPr lang="ru-RU" sz="1200" dirty="0">
                <a:latin typeface="Times New Roman" panose="02020603050405020304" pitchFamily="18" charset="0"/>
                <a:cs typeface="Times New Roman" panose="02020603050405020304" pitchFamily="18" charset="0"/>
              </a:rPr>
              <a:t>кому из вас нравится осень, чем и почему? Что из осеннего пейзажа вы считаете самым красивым? (дети высказываются, обосновывают своё мнение). Какая погода бывает осенью? (ясная, солнечная, тёплая, холодная, пасмурная, облачная, дождливая и пр.). Одинаковая ли погода бывает в разные месяцы осени (в сентябре, октябре, ноябре)? Какие изменения мы замечаем? (дети называют). Какое время года наступает после осени? Чем красива зима? Что нам нравится зимой? А чем нам нравится весна? Почему мы ждём весну? А кто из вас больше всего любит лето, почему? Давайте представим, что бы было, если бы на нашей планете всё время была только осень? Или только зима? Или весна/лето? Как бы нам тогда жилось? (дети высказываются, рассуждают, обосновывают свои суждения, самостоятельно формулируют умозаключения).</a:t>
            </a:r>
          </a:p>
          <a:p>
            <a:pPr lvl="0" algn="just"/>
            <a:r>
              <a:rPr lang="ru-RU" sz="1200" b="1" dirty="0">
                <a:latin typeface="Times New Roman" panose="02020603050405020304" pitchFamily="18" charset="0"/>
                <a:cs typeface="Times New Roman" panose="02020603050405020304" pitchFamily="18" charset="0"/>
              </a:rPr>
              <a:t>Обобщение</a:t>
            </a:r>
            <a:r>
              <a:rPr lang="ru-RU" sz="1200" dirty="0">
                <a:latin typeface="Times New Roman" panose="02020603050405020304" pitchFamily="18" charset="0"/>
                <a:cs typeface="Times New Roman" panose="02020603050405020304" pitchFamily="18" charset="0"/>
              </a:rPr>
              <a:t>:  педагог просит детей закончить предложение: «Мне нравится осень, потому что</a:t>
            </a:r>
            <a:r>
              <a:rPr lang="ru-RU" sz="1200" dirty="0" smtClean="0">
                <a:latin typeface="Times New Roman" panose="02020603050405020304" pitchFamily="18" charset="0"/>
                <a:cs typeface="Times New Roman" panose="02020603050405020304" pitchFamily="18" charset="0"/>
              </a:rPr>
              <a:t>…».</a:t>
            </a:r>
            <a:r>
              <a:rPr lang="ru-RU" sz="1200" b="1" i="1" cap="all" dirty="0">
                <a:latin typeface="Times New Roman"/>
                <a:ea typeface="Calibri"/>
              </a:rPr>
              <a:t> </a:t>
            </a:r>
            <a:endParaRPr lang="ru-RU" sz="1200" b="1" i="1" cap="all" dirty="0" smtClean="0">
              <a:latin typeface="Times New Roman"/>
              <a:ea typeface="Calibri"/>
            </a:endParaRPr>
          </a:p>
          <a:p>
            <a:pPr lvl="0" algn="just"/>
            <a:r>
              <a:rPr lang="ru-RU" sz="1200" b="1" i="1" cap="all" dirty="0" smtClean="0">
                <a:latin typeface="Times New Roman"/>
                <a:ea typeface="Calibri"/>
              </a:rPr>
              <a:t>Ц</a:t>
            </a:r>
            <a:r>
              <a:rPr lang="ru-RU" sz="1200" b="1" i="1" dirty="0" smtClean="0">
                <a:latin typeface="Times New Roman"/>
                <a:ea typeface="Calibri"/>
              </a:rPr>
              <a:t>ель-результат </a:t>
            </a:r>
            <a:r>
              <a:rPr lang="ru-RU" sz="1200" b="1" i="1" dirty="0">
                <a:latin typeface="Times New Roman"/>
                <a:ea typeface="Calibri"/>
              </a:rPr>
              <a:t>для ребёнка:</a:t>
            </a:r>
            <a:r>
              <a:rPr lang="ru-RU" sz="1200" i="1" dirty="0">
                <a:latin typeface="Times New Roman"/>
                <a:ea typeface="Calibri"/>
              </a:rPr>
              <a:t> </a:t>
            </a:r>
            <a:r>
              <a:rPr lang="ru-RU" sz="1200" dirty="0">
                <a:latin typeface="Times New Roman"/>
                <a:ea typeface="Calibri"/>
              </a:rPr>
              <a:t>проявляет познавательную активность в разговоре с взрослыми и сверстниками; может активно поддерживать разговор, инициативен в общении.</a:t>
            </a:r>
            <a:endParaRPr lang="ru-RU" sz="1200" dirty="0">
              <a:latin typeface="Times New Roman" panose="02020603050405020304" pitchFamily="18" charset="0"/>
              <a:cs typeface="Times New Roman" panose="02020603050405020304" pitchFamily="18" charset="0"/>
            </a:endParaRPr>
          </a:p>
          <a:p>
            <a:pPr algn="just"/>
            <a:endParaRPr lang="ru-RU" sz="12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5364088" y="1600200"/>
            <a:ext cx="3322712" cy="4925144"/>
          </a:xfrm>
        </p:spPr>
        <p:txBody>
          <a:bodyPr>
            <a:normAutofit fontScale="25000" lnSpcReduction="20000"/>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628800"/>
            <a:ext cx="3163887" cy="445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96932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a:solidFill>
            <a:schemeClr val="accent2">
              <a:lumMod val="20000"/>
              <a:lumOff val="80000"/>
            </a:schemeClr>
          </a:solidFill>
        </p:spPr>
        <p:txBody>
          <a:bodyPr>
            <a:noAutofit/>
          </a:bodyPr>
          <a:lstStyle/>
          <a:p>
            <a:pPr algn="l"/>
            <a:r>
              <a:rPr lang="ru-RU" sz="2400" b="1" i="1" dirty="0" smtClean="0">
                <a:latin typeface="Times New Roman" panose="02020603050405020304" pitchFamily="18" charset="0"/>
                <a:cs typeface="Times New Roman" panose="02020603050405020304" pitchFamily="18" charset="0"/>
              </a:rPr>
              <a:t/>
            </a:r>
            <a:br>
              <a:rPr lang="ru-RU" sz="2400" b="1" i="1" dirty="0" smtClean="0">
                <a:latin typeface="Times New Roman" panose="02020603050405020304" pitchFamily="18" charset="0"/>
                <a:cs typeface="Times New Roman" panose="02020603050405020304" pitchFamily="18" charset="0"/>
              </a:rPr>
            </a:br>
            <a:r>
              <a:rPr lang="ru-RU" sz="2400" b="1" i="1" dirty="0" smtClean="0">
                <a:latin typeface="Times New Roman" panose="02020603050405020304" pitchFamily="18" charset="0"/>
                <a:cs typeface="Times New Roman" panose="02020603050405020304" pitchFamily="18" charset="0"/>
              </a:rPr>
              <a:t>Тема:</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Что такое лес?</a:t>
            </a:r>
            <a:br>
              <a:rPr lang="ru-RU" sz="2400" dirty="0">
                <a:latin typeface="Times New Roman" panose="02020603050405020304" pitchFamily="18" charset="0"/>
                <a:cs typeface="Times New Roman" panose="02020603050405020304" pitchFamily="18" charset="0"/>
              </a:rPr>
            </a:br>
            <a:r>
              <a:rPr lang="ru-RU" sz="2400" b="1" i="1" dirty="0">
                <a:latin typeface="Times New Roman" panose="02020603050405020304" pitchFamily="18" charset="0"/>
                <a:cs typeface="Times New Roman" panose="02020603050405020304" pitchFamily="18" charset="0"/>
              </a:rPr>
              <a:t>Содержание:</a:t>
            </a: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196752"/>
            <a:ext cx="8229600" cy="5328592"/>
          </a:xfrm>
          <a:solidFill>
            <a:schemeClr val="accent5">
              <a:lumMod val="20000"/>
              <a:lumOff val="80000"/>
            </a:schemeClr>
          </a:solidFill>
        </p:spPr>
        <p:txBody>
          <a:bodyPr>
            <a:normAutofit fontScale="40000" lnSpcReduction="20000"/>
          </a:bodyPr>
          <a:lstStyle/>
          <a:p>
            <a:pPr marL="0" indent="0" algn="just">
              <a:buNone/>
            </a:pPr>
            <a:r>
              <a:rPr lang="ru-RU" sz="4500" b="1" dirty="0" smtClean="0">
                <a:latin typeface="Times New Roman" panose="02020603050405020304" pitchFamily="18" charset="0"/>
                <a:cs typeface="Times New Roman" panose="02020603050405020304" pitchFamily="18" charset="0"/>
              </a:rPr>
              <a:t>1.Привлечение </a:t>
            </a:r>
            <a:r>
              <a:rPr lang="ru-RU" sz="4500" b="1" dirty="0">
                <a:latin typeface="Times New Roman" panose="02020603050405020304" pitchFamily="18" charset="0"/>
                <a:cs typeface="Times New Roman" panose="02020603050405020304" pitchFamily="18" charset="0"/>
              </a:rPr>
              <a:t>внимания к теме разговора</a:t>
            </a:r>
            <a:r>
              <a:rPr lang="ru-RU" sz="4500" dirty="0">
                <a:latin typeface="Times New Roman" panose="02020603050405020304" pitchFamily="18" charset="0"/>
                <a:cs typeface="Times New Roman" panose="02020603050405020304" pitchFamily="18" charset="0"/>
              </a:rPr>
              <a:t>: педагог на прогулке проводит детей в лесопарковую зону, организует наблюдение за растениями (деревьями, кустарниками, травой), просит обратить внимание на то, как изменился лес с приходом осени.</a:t>
            </a:r>
          </a:p>
          <a:p>
            <a:pPr marL="0" indent="0" algn="just">
              <a:buNone/>
            </a:pPr>
            <a:r>
              <a:rPr lang="ru-RU" sz="4500" b="1" dirty="0" smtClean="0">
                <a:latin typeface="Times New Roman" panose="02020603050405020304" pitchFamily="18" charset="0"/>
                <a:cs typeface="Times New Roman" panose="02020603050405020304" pitchFamily="18" charset="0"/>
              </a:rPr>
              <a:t>2.Вопрос </a:t>
            </a:r>
            <a:r>
              <a:rPr lang="ru-RU" sz="4500" b="1" dirty="0">
                <a:latin typeface="Times New Roman" panose="02020603050405020304" pitchFamily="18" charset="0"/>
                <a:cs typeface="Times New Roman" panose="02020603050405020304" pitchFamily="18" charset="0"/>
              </a:rPr>
              <a:t>– ответ:  а что такое лес? </a:t>
            </a:r>
            <a:r>
              <a:rPr lang="ru-RU" sz="4500" dirty="0">
                <a:latin typeface="Times New Roman" panose="02020603050405020304" pitchFamily="18" charset="0"/>
                <a:cs typeface="Times New Roman" panose="02020603050405020304" pitchFamily="18" charset="0"/>
              </a:rPr>
              <a:t>(лес – это часть природы Земли, в нём, в основном, растут деревья). Какой бывает лес? (хвойный и смешанный, дубрава, осинник, берёзовая роща и т.п.). а как называется непроходимый, густой лес в южных частях нашей планеты? (джунгли - тропический лес). А в северной? (тайга). А кто сажает леса? (леса вырастают сами). Кто ухаживает за лесом? (лесник). А кто или что приносит вред лесу? (люди, которые вырубают деревья; пожары; засуха). Что даёт нам лес? (дети высказываются). Что может случиться, если на Земле вдруг исчезнут все леса? (дети рассуждают). Какие правила мы должны соблюдать, чтобы сберечь, сохранить лес? (дети перечисляют правила поведения в лесу).</a:t>
            </a:r>
          </a:p>
          <a:p>
            <a:pPr marL="0" indent="0" algn="just">
              <a:buNone/>
            </a:pPr>
            <a:r>
              <a:rPr lang="ru-RU" sz="4500" b="1" dirty="0" smtClean="0">
                <a:latin typeface="Times New Roman" panose="02020603050405020304" pitchFamily="18" charset="0"/>
                <a:cs typeface="Times New Roman" panose="02020603050405020304" pitchFamily="18" charset="0"/>
              </a:rPr>
              <a:t>3.Обобщение</a:t>
            </a:r>
            <a:r>
              <a:rPr lang="ru-RU" sz="4500" b="1" dirty="0">
                <a:latin typeface="Times New Roman" panose="02020603050405020304" pitchFamily="18" charset="0"/>
                <a:cs typeface="Times New Roman" panose="02020603050405020304" pitchFamily="18" charset="0"/>
              </a:rPr>
              <a:t>:</a:t>
            </a:r>
            <a:r>
              <a:rPr lang="ru-RU" sz="4500" dirty="0">
                <a:latin typeface="Times New Roman" panose="02020603050405020304" pitchFamily="18" charset="0"/>
                <a:cs typeface="Times New Roman" panose="02020603050405020304" pitchFamily="18" charset="0"/>
              </a:rPr>
              <a:t> педагог просит детей подобрать определения к словосочетанию «осенний лес» (например: осенний лес – золотой, тихий, красивый, багряный и пр.).</a:t>
            </a:r>
          </a:p>
          <a:p>
            <a:pPr marL="0" indent="0" algn="just">
              <a:buNone/>
            </a:pPr>
            <a:r>
              <a:rPr lang="ru-RU" sz="4500" b="1" i="1" cap="all" dirty="0">
                <a:latin typeface="Times New Roman" panose="02020603050405020304" pitchFamily="18" charset="0"/>
                <a:cs typeface="Times New Roman" panose="02020603050405020304" pitchFamily="18" charset="0"/>
              </a:rPr>
              <a:t>Ц</a:t>
            </a:r>
            <a:r>
              <a:rPr lang="ru-RU" sz="4500" b="1" i="1" dirty="0">
                <a:latin typeface="Times New Roman" panose="02020603050405020304" pitchFamily="18" charset="0"/>
                <a:cs typeface="Times New Roman" panose="02020603050405020304" pitchFamily="18" charset="0"/>
              </a:rPr>
              <a:t>ель-результат для ребёнка: </a:t>
            </a:r>
            <a:r>
              <a:rPr lang="ru-RU" sz="4500" dirty="0">
                <a:latin typeface="Times New Roman" panose="02020603050405020304" pitchFamily="18" charset="0"/>
                <a:cs typeface="Times New Roman" panose="02020603050405020304" pitchFamily="18" charset="0"/>
              </a:rPr>
              <a:t>знает и подбирает определения, характеризующие осенний лес, высказывает собственные суждения по теме разговора, знает и соблюдает культуру речевого общения.</a:t>
            </a:r>
          </a:p>
          <a:p>
            <a:pPr algn="just"/>
            <a:endParaRPr lang="ru-RU" sz="4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882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a:solidFill>
            <a:schemeClr val="accent2">
              <a:lumMod val="20000"/>
              <a:lumOff val="80000"/>
            </a:schemeClr>
          </a:solidFill>
        </p:spPr>
        <p:txBody>
          <a:bodyPr>
            <a:normAutofit fontScale="90000"/>
          </a:bodyPr>
          <a:lstStyle/>
          <a:p>
            <a:r>
              <a:rPr lang="ru-RU" sz="4000" b="1" cap="all" dirty="0" smtClean="0"/>
              <a:t/>
            </a:r>
            <a:br>
              <a:rPr lang="ru-RU" sz="4000" b="1" cap="all" dirty="0" smtClean="0"/>
            </a:br>
            <a:r>
              <a:rPr lang="ru-RU" sz="4000" b="1" cap="all" dirty="0" smtClean="0">
                <a:latin typeface="Times New Roman" panose="02020603050405020304" pitchFamily="18" charset="0"/>
                <a:cs typeface="Times New Roman" panose="02020603050405020304" pitchFamily="18" charset="0"/>
              </a:rPr>
              <a:t>Беседа</a:t>
            </a:r>
            <a:r>
              <a:rPr lang="ru-RU" sz="4000" dirty="0">
                <a:latin typeface="Times New Roman" panose="02020603050405020304" pitchFamily="18" charset="0"/>
                <a:cs typeface="Times New Roman" panose="02020603050405020304" pitchFamily="18" charset="0"/>
              </a:rPr>
              <a:t/>
            </a:r>
            <a:br>
              <a:rPr lang="ru-RU" sz="4000" dirty="0">
                <a:latin typeface="Times New Roman" panose="02020603050405020304" pitchFamily="18" charset="0"/>
                <a:cs typeface="Times New Roman" panose="02020603050405020304" pitchFamily="18" charset="0"/>
              </a:rPr>
            </a:br>
            <a:endParaRPr lang="ru-RU"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124744"/>
            <a:ext cx="8229600" cy="5001419"/>
          </a:xfrm>
          <a:solidFill>
            <a:schemeClr val="accent1">
              <a:lumMod val="20000"/>
              <a:lumOff val="80000"/>
            </a:schemeClr>
          </a:solidFill>
        </p:spPr>
        <p:txBody>
          <a:bodyPr>
            <a:normAutofit fontScale="77500" lnSpcReduction="20000"/>
          </a:bodyPr>
          <a:lstStyle/>
          <a:p>
            <a:pPr algn="just"/>
            <a:r>
              <a:rPr lang="ru-RU" b="1" dirty="0">
                <a:latin typeface="Times New Roman" panose="02020603050405020304" pitchFamily="18" charset="0"/>
                <a:cs typeface="Times New Roman" panose="02020603050405020304" pitchFamily="18" charset="0"/>
              </a:rPr>
              <a:t>Беседа</a:t>
            </a:r>
            <a:r>
              <a:rPr lang="ru-RU" dirty="0">
                <a:latin typeface="Times New Roman" panose="02020603050405020304" pitchFamily="18" charset="0"/>
                <a:cs typeface="Times New Roman" panose="02020603050405020304" pitchFamily="18" charset="0"/>
              </a:rPr>
              <a:t> – это целенаправленное обсуждение чего-либо, организованный, подготовленный диалог на заранее выбранную тему.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Беседа </a:t>
            </a:r>
            <a:r>
              <a:rPr lang="ru-RU" dirty="0">
                <a:latin typeface="Times New Roman" panose="02020603050405020304" pitchFamily="18" charset="0"/>
                <a:cs typeface="Times New Roman" panose="02020603050405020304" pitchFamily="18" charset="0"/>
              </a:rPr>
              <a:t>рассматривается в дошкольной педагогике как </a:t>
            </a:r>
            <a:r>
              <a:rPr lang="ru-RU"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метод ознакомления с окружающим</a:t>
            </a:r>
            <a:r>
              <a:rPr lang="ru-RU" dirty="0">
                <a:latin typeface="Times New Roman" panose="02020603050405020304" pitchFamily="18" charset="0"/>
                <a:cs typeface="Times New Roman" panose="02020603050405020304" pitchFamily="18" charset="0"/>
              </a:rPr>
              <a:t> и </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одновременно как метод развития связной речи</a:t>
            </a: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 одних беседах </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систематизируются и уточняются представления, полученные ребёнком в процессе его повседневной жизни, в результате наблюдений и деятельности. </a:t>
            </a:r>
            <a:endPar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других педагог </a:t>
            </a:r>
            <a:r>
              <a:rPr lang="ru-RU"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помогает ребёнку полнее воспринимать действительность, обращать внимание на то, что недостаточно им осознается. </a:t>
            </a:r>
            <a:endParaRPr lang="ru-RU"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результате знания ребёнка становятся чётче и осмысленнее.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9362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90266"/>
          </a:xfrm>
          <a:solidFill>
            <a:schemeClr val="accent2">
              <a:lumMod val="20000"/>
              <a:lumOff val="80000"/>
            </a:schemeClr>
          </a:solidFill>
        </p:spPr>
        <p:txBody>
          <a:bodyPr>
            <a:normAutofit fontScale="90000"/>
          </a:bodyPr>
          <a:lstStyle/>
          <a:p>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Сущность слова слагается из его содержания и формы. Гармоническое единение того и другого обусловливает ценность слова. </a:t>
            </a:r>
            <a:br>
              <a:rPr lang="ru-RU" sz="2700" dirty="0" smtClean="0">
                <a:latin typeface="Times New Roman" pitchFamily="18" charset="0"/>
                <a:cs typeface="Times New Roman" pitchFamily="18" charset="0"/>
              </a:rPr>
            </a:br>
            <a:r>
              <a:rPr lang="ru-RU" sz="27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От пустых слов мы должны </a:t>
            </a:r>
            <a:br>
              <a:rPr lang="ru-RU" sz="27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sz="27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оберегать детей всеми мерами</a:t>
            </a:r>
            <a:r>
              <a:rPr lang="ru-RU"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br>
              <a:rPr lang="ru-RU"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dirty="0" smtClean="0">
                <a:latin typeface="Times New Roman" pitchFamily="18" charset="0"/>
                <a:cs typeface="Times New Roman" pitchFamily="18" charset="0"/>
              </a:rPr>
              <a:t> </a:t>
            </a:r>
            <a:r>
              <a:rPr lang="ru-RU" dirty="0" smtClean="0"/>
              <a:t/>
            </a:r>
            <a:br>
              <a:rPr lang="ru-RU" dirty="0" smtClean="0"/>
            </a:br>
            <a:endParaRPr lang="ru-RU" dirty="0"/>
          </a:p>
        </p:txBody>
      </p:sp>
      <p:sp>
        <p:nvSpPr>
          <p:cNvPr id="3" name="Содержимое 2"/>
          <p:cNvSpPr>
            <a:spLocks noGrp="1"/>
          </p:cNvSpPr>
          <p:nvPr>
            <p:ph idx="1"/>
          </p:nvPr>
        </p:nvSpPr>
        <p:spPr>
          <a:xfrm>
            <a:off x="457200" y="2852936"/>
            <a:ext cx="8229600" cy="3273227"/>
          </a:xfrm>
        </p:spPr>
        <p:txBody>
          <a:bodyPr>
            <a:normAutofit fontScale="92500" lnSpcReduction="20000"/>
          </a:bodyPr>
          <a:lstStyle/>
          <a:p>
            <a:pPr algn="just"/>
            <a:r>
              <a:rPr lang="ru-RU" dirty="0" smtClean="0">
                <a:latin typeface="Times New Roman" pitchFamily="18" charset="0"/>
                <a:cs typeface="Times New Roman" pitchFamily="18" charset="0"/>
              </a:rPr>
              <a:t>Слово, связанное с наглядным представлением, должно быть воспринято слухом, произнесено и сохранено в памяти.</a:t>
            </a:r>
          </a:p>
          <a:p>
            <a:pPr algn="just"/>
            <a:r>
              <a:rPr lang="ru-RU" dirty="0" smtClean="0">
                <a:latin typeface="Times New Roman" pitchFamily="18" charset="0"/>
                <a:cs typeface="Times New Roman" pitchFamily="18" charset="0"/>
              </a:rPr>
              <a:t> Для того чтобы слово сохранилось в памяти, ребенок должен воспроизводить его слухом и сознанием много раз, а чтобы овладеть правильным произношением слова, он должен часто его повторять.</a:t>
            </a:r>
          </a:p>
          <a:p>
            <a:endParaRPr lang="ru-RU"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02234"/>
          </a:xfrm>
          <a:solidFill>
            <a:schemeClr val="accent2">
              <a:lumMod val="20000"/>
              <a:lumOff val="80000"/>
            </a:schemeClr>
          </a:solidFill>
        </p:spPr>
        <p:txBody>
          <a:bodyPr>
            <a:normAutofit/>
          </a:bodyPr>
          <a:lstStyle/>
          <a:p>
            <a:r>
              <a:rPr lang="ru-RU"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Ценность беседы </a:t>
            </a:r>
            <a:r>
              <a:rPr lang="ru-RU" sz="2400" dirty="0">
                <a:latin typeface="Times New Roman" panose="02020603050405020304" pitchFamily="18" charset="0"/>
                <a:cs typeface="Times New Roman" panose="02020603050405020304" pitchFamily="18" charset="0"/>
              </a:rPr>
              <a:t>заключается в том, что взрослый учит ребёнка логически мыслить, помогает думать, поднимает от конкретного способа мышления на более высокую ступень простейшего абстрагирования</a:t>
            </a:r>
          </a:p>
        </p:txBody>
      </p:sp>
      <p:sp>
        <p:nvSpPr>
          <p:cNvPr id="3" name="Объект 2"/>
          <p:cNvSpPr>
            <a:spLocks noGrp="1"/>
          </p:cNvSpPr>
          <p:nvPr>
            <p:ph idx="1"/>
          </p:nvPr>
        </p:nvSpPr>
        <p:spPr>
          <a:xfrm>
            <a:off x="457200" y="2348880"/>
            <a:ext cx="8229600" cy="3777283"/>
          </a:xfrm>
          <a:solidFill>
            <a:schemeClr val="accent1">
              <a:lumMod val="20000"/>
              <a:lumOff val="80000"/>
            </a:schemeClr>
          </a:solidFill>
        </p:spPr>
        <p:txBody>
          <a:bodyPr>
            <a:normAutofit fontScale="70000" lnSpcReduction="20000"/>
          </a:bodyPr>
          <a:lstStyle/>
          <a:p>
            <a:pPr marL="0" indent="0">
              <a:buNone/>
            </a:pPr>
            <a:endParaRPr lang="ru-RU" dirty="0" smtClean="0"/>
          </a:p>
          <a:p>
            <a:pPr marL="0" indent="0" algn="just">
              <a:buNone/>
            </a:pP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беседе ребёнок должен </a:t>
            </a:r>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припоминать, </a:t>
            </a:r>
            <a:r>
              <a:rPr lang="ru-RU" b="1" dirty="0">
                <a:solidFill>
                  <a:schemeClr val="tx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анализировать</a:t>
            </a:r>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сравнивать</a:t>
            </a:r>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высказывать суждения </a:t>
            </a:r>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 делать умозаключения, выводы. </a:t>
            </a:r>
            <a:endPar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беседе вместе с мышлением развивается речь, формируются диалогические и монологические формы связной, разговорной речи</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умение </a:t>
            </a:r>
            <a:r>
              <a:rPr lang="ru-RU" dirty="0">
                <a:latin typeface="Times New Roman" panose="02020603050405020304" pitchFamily="18" charset="0"/>
                <a:cs typeface="Times New Roman" panose="02020603050405020304" pitchFamily="18" charset="0"/>
              </a:rPr>
              <a:t>слушать и понимать собеседника,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давать </a:t>
            </a:r>
            <a:r>
              <a:rPr lang="ru-RU" dirty="0">
                <a:latin typeface="Times New Roman" panose="02020603050405020304" pitchFamily="18" charset="0"/>
                <a:cs typeface="Times New Roman" panose="02020603050405020304" pitchFamily="18" charset="0"/>
              </a:rPr>
              <a:t>понятные ответы на поставленные вопросы,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ясно </a:t>
            </a:r>
            <a:r>
              <a:rPr lang="ru-RU" dirty="0">
                <a:latin typeface="Times New Roman" panose="02020603050405020304" pitchFamily="18" charset="0"/>
                <a:cs typeface="Times New Roman" panose="02020603050405020304" pitchFamily="18" charset="0"/>
              </a:rPr>
              <a:t>выражать свои мысли в слове,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высказываться </a:t>
            </a:r>
            <a:r>
              <a:rPr lang="ru-RU" dirty="0">
                <a:latin typeface="Times New Roman" panose="02020603050405020304" pitchFamily="18" charset="0"/>
                <a:cs typeface="Times New Roman" panose="02020603050405020304" pitchFamily="18" charset="0"/>
              </a:rPr>
              <a:t>в присутствии других детей.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74147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txBody>
          <a:bodyPr>
            <a:normAutofit fontScale="90000"/>
          </a:bodyPr>
          <a:lstStyle/>
          <a:p>
            <a:r>
              <a:rPr lang="ru-RU" sz="2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Обучение детей умению вести разговор, участвовать в беседе всегда сочетается с воспитанием навыков культуры поведения</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b="1" dirty="0">
              <a:effectLst>
                <a:outerShdw blurRad="38100" dist="38100" dir="2700000" algn="tl">
                  <a:srgbClr val="000000">
                    <a:alpha val="43137"/>
                  </a:srgbClr>
                </a:outerShdw>
              </a:effectLst>
            </a:endParaRPr>
          </a:p>
        </p:txBody>
      </p:sp>
      <p:sp>
        <p:nvSpPr>
          <p:cNvPr id="3" name="Объект 2"/>
          <p:cNvSpPr>
            <a:spLocks noGrp="1"/>
          </p:cNvSpPr>
          <p:nvPr>
            <p:ph idx="1"/>
          </p:nvPr>
        </p:nvSpPr>
        <p:spPr>
          <a:solidFill>
            <a:schemeClr val="accent5">
              <a:lumMod val="20000"/>
              <a:lumOff val="80000"/>
            </a:schemeClr>
          </a:solidFill>
        </p:spPr>
        <p:txBody>
          <a:bodyPr>
            <a:normAutofit fontScale="62500" lnSpcReduction="20000"/>
          </a:bodyPr>
          <a:lstStyle/>
          <a:p>
            <a:pPr algn="just"/>
            <a:r>
              <a:rPr lang="ru-RU" dirty="0">
                <a:latin typeface="Times New Roman" panose="02020603050405020304" pitchFamily="18" charset="0"/>
                <a:cs typeface="Times New Roman" panose="02020603050405020304" pitchFamily="18" charset="0"/>
              </a:rPr>
              <a:t>Р</a:t>
            </a:r>
            <a:r>
              <a:rPr lang="ru-RU" dirty="0" smtClean="0">
                <a:latin typeface="Times New Roman" panose="02020603050405020304" pitchFamily="18" charset="0"/>
                <a:cs typeface="Times New Roman" panose="02020603050405020304" pitchFamily="18" charset="0"/>
              </a:rPr>
              <a:t>ебёнок </a:t>
            </a:r>
            <a:r>
              <a:rPr lang="ru-RU" dirty="0">
                <a:latin typeface="Times New Roman" panose="02020603050405020304" pitchFamily="18" charset="0"/>
                <a:cs typeface="Times New Roman" panose="02020603050405020304" pitchFamily="18" charset="0"/>
              </a:rPr>
              <a:t>должен научиться внимательно слушать того, кто говорит, не отвлекаться, не перебивать собеседника, сдерживать своё непосредственное желание сразу отвечать на вопрос, не подождав вызова.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беседе воспитываются </a:t>
            </a:r>
            <a:r>
              <a:rPr lang="ru-RU"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сдержанность, вежливость и в целом культура речевого общения.</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Высказываясь </a:t>
            </a:r>
            <a:r>
              <a:rPr lang="ru-RU" dirty="0">
                <a:latin typeface="Times New Roman" panose="02020603050405020304" pitchFamily="18" charset="0"/>
                <a:cs typeface="Times New Roman" panose="02020603050405020304" pitchFamily="18" charset="0"/>
              </a:rPr>
              <a:t>в беседе, ребёнок формулирует свои мысли не в одном, а в нескольких предложениях.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Вопросы </a:t>
            </a:r>
            <a:r>
              <a:rPr lang="ru-RU" dirty="0">
                <a:latin typeface="Times New Roman" panose="02020603050405020304" pitchFamily="18" charset="0"/>
                <a:cs typeface="Times New Roman" panose="02020603050405020304" pitchFamily="18" charset="0"/>
              </a:rPr>
              <a:t>педагога требуют более подробного описания увиденного, пережитого, побуждают к выражению оценок, личного отношения к обсуждаемой теме.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Речевая </a:t>
            </a:r>
            <a:r>
              <a:rPr lang="ru-RU" dirty="0">
                <a:latin typeface="Times New Roman" panose="02020603050405020304" pitchFamily="18" charset="0"/>
                <a:cs typeface="Times New Roman" panose="02020603050405020304" pitchFamily="18" charset="0"/>
              </a:rPr>
              <a:t>деятельность ребёнка в беседе отличается от разговора прежде всего внутренним программированием, обдумыванием своего высказывания, большей произвольностью.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Дети </a:t>
            </a:r>
            <a:r>
              <a:rPr lang="ru-RU" dirty="0">
                <a:latin typeface="Times New Roman" panose="02020603050405020304" pitchFamily="18" charset="0"/>
                <a:cs typeface="Times New Roman" panose="02020603050405020304" pitchFamily="18" charset="0"/>
              </a:rPr>
              <a:t>учатся </a:t>
            </a:r>
            <a:r>
              <a:rPr lang="ru-RU" dirty="0">
                <a:solidFill>
                  <a:srgbClr val="7030A0"/>
                </a:solidFill>
                <a:latin typeface="Times New Roman" panose="02020603050405020304" pitchFamily="18" charset="0"/>
                <a:cs typeface="Times New Roman" panose="02020603050405020304" pitchFamily="18" charset="0"/>
              </a:rPr>
              <a:t>речи-доказательству</a:t>
            </a:r>
            <a:r>
              <a:rPr lang="ru-RU" dirty="0">
                <a:latin typeface="Times New Roman" panose="02020603050405020304" pitchFamily="18" charset="0"/>
                <a:cs typeface="Times New Roman" panose="02020603050405020304" pitchFamily="18" charset="0"/>
              </a:rPr>
              <a:t>, умению обосновывать свою точку зрения, вступать в «дискуссию».</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26431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a:solidFill>
            <a:schemeClr val="accent2">
              <a:lumMod val="20000"/>
              <a:lumOff val="80000"/>
            </a:schemeClr>
          </a:solidFill>
        </p:spPr>
        <p:txBody>
          <a:bodyPr>
            <a:normAutofit/>
          </a:bodyPr>
          <a:lstStyle/>
          <a:p>
            <a:pPr algn="just"/>
            <a:r>
              <a:rPr lang="ru-RU" sz="2000" b="1" dirty="0">
                <a:latin typeface="Times New Roman" panose="02020603050405020304" pitchFamily="18" charset="0"/>
                <a:cs typeface="Times New Roman" panose="02020603050405020304" pitchFamily="18" charset="0"/>
              </a:rPr>
              <a:t>Словарный запас детей активизируется, уточняется и дополняется</a:t>
            </a:r>
            <a:r>
              <a:rPr lang="ru-RU" sz="2000" dirty="0">
                <a:latin typeface="Times New Roman" panose="02020603050405020304" pitchFamily="18" charset="0"/>
                <a:cs typeface="Times New Roman" panose="02020603050405020304" pitchFamily="18" charset="0"/>
              </a:rPr>
              <a:t>. Тематика бесед определяется конкретными задачами воспитательной работы с детьми, их возрастными особенностями, запасом знаний, приобретённых в процессе экскурсий и наблюдений, а также ближайшим окружением</a:t>
            </a:r>
            <a:r>
              <a:rPr lang="ru-RU" sz="2400" dirty="0">
                <a:latin typeface="Times New Roman" panose="02020603050405020304" pitchFamily="18" charset="0"/>
                <a:cs typeface="Times New Roman" panose="02020603050405020304" pitchFamily="18" charset="0"/>
              </a:rPr>
              <a:t>.</a:t>
            </a:r>
          </a:p>
        </p:txBody>
      </p:sp>
      <p:sp>
        <p:nvSpPr>
          <p:cNvPr id="3" name="Объект 2"/>
          <p:cNvSpPr>
            <a:spLocks noGrp="1"/>
          </p:cNvSpPr>
          <p:nvPr>
            <p:ph idx="1"/>
          </p:nvPr>
        </p:nvSpPr>
        <p:spPr>
          <a:xfrm>
            <a:off x="457200" y="1916832"/>
            <a:ext cx="8229600" cy="4608512"/>
          </a:xfrm>
          <a:solidFill>
            <a:schemeClr val="accent1">
              <a:lumMod val="20000"/>
              <a:lumOff val="80000"/>
            </a:schemeClr>
          </a:solidFill>
        </p:spPr>
        <p:txBody>
          <a:bodyPr>
            <a:noAutofit/>
          </a:bodyPr>
          <a:lstStyle/>
          <a:p>
            <a:pPr marL="0" indent="0" algn="just">
              <a:buNone/>
            </a:pPr>
            <a:r>
              <a:rPr lang="ru-RU" sz="20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Содержанием </a:t>
            </a:r>
            <a:r>
              <a:rPr lang="ru-RU" sz="20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бесед является программный материал по ознакомлению детей с окружающей жизнью: </a:t>
            </a:r>
            <a:r>
              <a:rPr lang="ru-RU" sz="2000" dirty="0">
                <a:latin typeface="Times New Roman" panose="02020603050405020304" pitchFamily="18" charset="0"/>
                <a:cs typeface="Times New Roman" panose="02020603050405020304" pitchFamily="18" charset="0"/>
              </a:rPr>
              <a:t>бытом и трудом людей, событиями общественной жизни, деятельностью детей в детском саду (игры, труд, взаимопомощь, друзья). </a:t>
            </a:r>
            <a:endParaRPr lang="ru-RU" sz="2000" dirty="0" smtClean="0">
              <a:latin typeface="Times New Roman" panose="02020603050405020304" pitchFamily="18" charset="0"/>
              <a:cs typeface="Times New Roman" panose="02020603050405020304" pitchFamily="18" charset="0"/>
            </a:endParaRPr>
          </a:p>
          <a:p>
            <a:pPr marL="0" indent="0" algn="just">
              <a:buNone/>
            </a:pPr>
            <a:r>
              <a:rPr lang="ru-RU" sz="20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Содержание </a:t>
            </a:r>
            <a:r>
              <a:rPr lang="ru-RU" sz="20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должно </a:t>
            </a:r>
            <a:r>
              <a:rPr lang="ru-RU" sz="2000" dirty="0">
                <a:latin typeface="Times New Roman" panose="02020603050405020304" pitchFamily="18" charset="0"/>
                <a:cs typeface="Times New Roman" panose="02020603050405020304" pitchFamily="18" charset="0"/>
              </a:rPr>
              <a:t>быть педагогически обосновано, способствовать решению задач всестороннего воспитания, доступно, психологически близко дошкольнику. </a:t>
            </a:r>
            <a:endParaRPr lang="ru-RU" sz="2000" dirty="0" smtClean="0">
              <a:latin typeface="Times New Roman" panose="02020603050405020304" pitchFamily="18" charset="0"/>
              <a:cs typeface="Times New Roman" panose="02020603050405020304" pitchFamily="18" charset="0"/>
            </a:endParaRPr>
          </a:p>
          <a:p>
            <a:pPr marL="0" indent="0" algn="just">
              <a:buNone/>
            </a:pPr>
            <a:r>
              <a:rPr lang="ru-RU" sz="20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Беседы </a:t>
            </a:r>
            <a:r>
              <a:rPr lang="ru-RU" sz="20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должны </a:t>
            </a:r>
            <a:r>
              <a:rPr lang="ru-RU" sz="2000" dirty="0">
                <a:latin typeface="Times New Roman" panose="02020603050405020304" pitchFamily="18" charset="0"/>
                <a:cs typeface="Times New Roman" panose="02020603050405020304" pitchFamily="18" charset="0"/>
              </a:rPr>
              <a:t>удерживать внимание ребёнка, активизировать его мысль в том случае, если программный материал, для усвоения которого проводится беседа, понятен и близок опыту детей. </a:t>
            </a:r>
            <a:endParaRPr lang="ru-RU" sz="2000" dirty="0" smtClean="0">
              <a:latin typeface="Times New Roman" panose="02020603050405020304" pitchFamily="18" charset="0"/>
              <a:cs typeface="Times New Roman" panose="02020603050405020304" pitchFamily="18" charset="0"/>
            </a:endParaRPr>
          </a:p>
          <a:p>
            <a:pPr marL="0" indent="0" algn="just">
              <a:buNone/>
            </a:pPr>
            <a:r>
              <a:rPr lang="ru-RU" sz="20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Тематика </a:t>
            </a:r>
            <a:r>
              <a:rPr lang="ru-RU" sz="20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бесед </a:t>
            </a:r>
            <a:r>
              <a:rPr lang="ru-RU" sz="2000" dirty="0">
                <a:latin typeface="Times New Roman" panose="02020603050405020304" pitchFamily="18" charset="0"/>
                <a:cs typeface="Times New Roman" panose="02020603050405020304" pitchFamily="18" charset="0"/>
              </a:rPr>
              <a:t>определяется конкретными задачами воспитательной работы с детьми, их возрастными особенностями, запасом ранее приобретённых знаний, ближайшим окружением. </a:t>
            </a:r>
            <a:endParaRPr lang="ru-RU" sz="2000" dirty="0" smtClean="0">
              <a:latin typeface="Times New Roman" panose="02020603050405020304" pitchFamily="18" charset="0"/>
              <a:cs typeface="Times New Roman" panose="02020603050405020304" pitchFamily="18" charset="0"/>
            </a:endParaRPr>
          </a:p>
          <a:p>
            <a:pPr marL="0" indent="0" algn="just">
              <a:buNone/>
            </a:pPr>
            <a:r>
              <a:rPr lang="ru-RU" sz="2000" dirty="0" smtClean="0">
                <a:solidFill>
                  <a:srgbClr val="7030A0"/>
                </a:solidFill>
                <a:latin typeface="Times New Roman" panose="02020603050405020304" pitchFamily="18" charset="0"/>
                <a:cs typeface="Times New Roman" panose="02020603050405020304" pitchFamily="18" charset="0"/>
              </a:rPr>
              <a:t>В </a:t>
            </a:r>
            <a:r>
              <a:rPr lang="ru-RU" sz="2000" dirty="0">
                <a:solidFill>
                  <a:srgbClr val="7030A0"/>
                </a:solidFill>
                <a:latin typeface="Times New Roman" panose="02020603050405020304" pitchFamily="18" charset="0"/>
                <a:cs typeface="Times New Roman" panose="02020603050405020304" pitchFamily="18" charset="0"/>
              </a:rPr>
              <a:t>старшем дошкольном возрасте проводятся все виды бесед.</a:t>
            </a:r>
          </a:p>
          <a:p>
            <a:endParaRPr lang="ru-RU" sz="2000" dirty="0">
              <a:solidFill>
                <a:srgbClr val="7030A0"/>
              </a:solidFill>
            </a:endParaRPr>
          </a:p>
        </p:txBody>
      </p:sp>
    </p:spTree>
    <p:extLst>
      <p:ext uri="{BB962C8B-B14F-4D97-AF65-F5344CB8AC3E}">
        <p14:creationId xmlns:p14="http://schemas.microsoft.com/office/powerpoint/2010/main" val="1253977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a:solidFill>
            <a:schemeClr val="accent2">
              <a:lumMod val="20000"/>
              <a:lumOff val="80000"/>
            </a:schemeClr>
          </a:solidFill>
        </p:spPr>
        <p:txBody>
          <a:bodyPr/>
          <a:lstStyle/>
          <a:p>
            <a:pPr marL="0" indent="0">
              <a:buNone/>
            </a:pPr>
            <a:r>
              <a:rPr lang="ru-RU" i="1" dirty="0">
                <a:latin typeface="Times New Roman" panose="02020603050405020304" pitchFamily="18" charset="0"/>
                <a:cs typeface="Times New Roman" panose="02020603050405020304" pitchFamily="18" charset="0"/>
              </a:rPr>
              <a:t>Классификация бесед</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(по Е. А. </a:t>
            </a:r>
            <a:r>
              <a:rPr lang="ru-RU" i="1" dirty="0" err="1">
                <a:latin typeface="Times New Roman" panose="02020603050405020304" pitchFamily="18" charset="0"/>
                <a:cs typeface="Times New Roman" panose="02020603050405020304" pitchFamily="18" charset="0"/>
              </a:rPr>
              <a:t>Флёриной</a:t>
            </a:r>
            <a:r>
              <a:rPr lang="ru-RU" i="1"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1. Беседа вводная, организующая детей на тот или иной вид деятельности. </a:t>
            </a:r>
          </a:p>
          <a:p>
            <a:pPr marL="0" indent="0">
              <a:buNone/>
            </a:pPr>
            <a:r>
              <a:rPr lang="ru-RU" dirty="0">
                <a:latin typeface="Times New Roman" panose="02020603050405020304" pitchFamily="18" charset="0"/>
                <a:cs typeface="Times New Roman" panose="02020603050405020304" pitchFamily="18" charset="0"/>
              </a:rPr>
              <a:t>2. Беседа, сопутствующая деятельности и наблюдениям детей. </a:t>
            </a:r>
          </a:p>
          <a:p>
            <a:pPr marL="0" indent="0">
              <a:buNone/>
            </a:pPr>
            <a:r>
              <a:rPr lang="ru-RU" dirty="0">
                <a:latin typeface="Times New Roman" panose="02020603050405020304" pitchFamily="18" charset="0"/>
                <a:cs typeface="Times New Roman" panose="02020603050405020304" pitchFamily="18" charset="0"/>
              </a:rPr>
              <a:t>3. Беседа заключительная, уточняющая и расширяющая опыт детей. </a:t>
            </a:r>
          </a:p>
          <a:p>
            <a:endParaRPr lang="ru-RU" dirty="0"/>
          </a:p>
        </p:txBody>
      </p:sp>
    </p:spTree>
    <p:extLst>
      <p:ext uri="{BB962C8B-B14F-4D97-AF65-F5344CB8AC3E}">
        <p14:creationId xmlns:p14="http://schemas.microsoft.com/office/powerpoint/2010/main" val="34430918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txBody>
          <a:bodyPr/>
          <a:lstStyle/>
          <a:p>
            <a:r>
              <a:rPr lang="ru-RU" dirty="0" smtClean="0">
                <a:latin typeface="Times New Roman" pitchFamily="18" charset="0"/>
                <a:cs typeface="Times New Roman" pitchFamily="18" charset="0"/>
              </a:rPr>
              <a:t>Беседа и ее организация</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solidFill>
            <a:schemeClr val="accent1">
              <a:lumMod val="20000"/>
              <a:lumOff val="80000"/>
            </a:schemeClr>
          </a:solidFill>
        </p:spPr>
        <p:txBody>
          <a:bodyPr>
            <a:normAutofit fontScale="85000" lnSpcReduction="20000"/>
          </a:bodyPr>
          <a:lstStyle/>
          <a:p>
            <a:pPr marL="0" indent="0" algn="just">
              <a:buNone/>
            </a:pPr>
            <a:r>
              <a:rPr lang="ru-RU" i="1" dirty="0">
                <a:latin typeface="Times New Roman" panose="02020603050405020304" pitchFamily="18" charset="0"/>
                <a:cs typeface="Times New Roman" panose="02020603050405020304" pitchFamily="18" charset="0"/>
              </a:rPr>
              <a:t>Структурные компоненты беседы (по Е.И. </a:t>
            </a:r>
            <a:r>
              <a:rPr lang="ru-RU" i="1" dirty="0" err="1">
                <a:latin typeface="Times New Roman" panose="02020603050405020304" pitchFamily="18" charset="0"/>
                <a:cs typeface="Times New Roman" panose="02020603050405020304" pitchFamily="18" charset="0"/>
              </a:rPr>
              <a:t>Радиной</a:t>
            </a:r>
            <a:r>
              <a:rPr lang="ru-RU" i="1"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 вызывание в сознании детей живого образа в начале беседы на основе воспоминания о близких жизненному опыту явлениях;</a:t>
            </a:r>
          </a:p>
          <a:p>
            <a:pPr algn="just"/>
            <a:r>
              <a:rPr lang="ru-RU" dirty="0">
                <a:latin typeface="Times New Roman" panose="02020603050405020304" pitchFamily="18" charset="0"/>
                <a:cs typeface="Times New Roman" panose="02020603050405020304" pitchFamily="18" charset="0"/>
              </a:rPr>
              <a:t>- анализ этих явлений в ходе беседы, выделение наиболее существенных частностей, подводящих к выводам;</a:t>
            </a:r>
          </a:p>
          <a:p>
            <a:pPr algn="just"/>
            <a:r>
              <a:rPr lang="ru-RU" dirty="0">
                <a:latin typeface="Times New Roman" panose="02020603050405020304" pitchFamily="18" charset="0"/>
                <a:cs typeface="Times New Roman" panose="02020603050405020304" pitchFamily="18" charset="0"/>
              </a:rPr>
              <a:t>- элементарное обобщение, уточняющее представления детей, способствующее выработке соответствующего отношения к явлениям и стимулирующее детей на определённое поведение в дальнейшем</a:t>
            </a:r>
          </a:p>
          <a:p>
            <a:endParaRPr lang="ru-RU"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txBody>
          <a:bodyPr/>
          <a:lstStyle/>
          <a:p>
            <a:r>
              <a:rPr lang="ru-RU" dirty="0">
                <a:latin typeface="Times New Roman" pitchFamily="18" charset="0"/>
                <a:cs typeface="Times New Roman" pitchFamily="18" charset="0"/>
              </a:rPr>
              <a:t>Беседа и ее организация</a:t>
            </a:r>
            <a:endParaRPr lang="ru-RU" dirty="0"/>
          </a:p>
        </p:txBody>
      </p:sp>
      <p:sp>
        <p:nvSpPr>
          <p:cNvPr id="3" name="Объект 2"/>
          <p:cNvSpPr>
            <a:spLocks noGrp="1"/>
          </p:cNvSpPr>
          <p:nvPr>
            <p:ph idx="1"/>
          </p:nvPr>
        </p:nvSpPr>
        <p:spPr>
          <a:solidFill>
            <a:schemeClr val="accent1">
              <a:lumMod val="20000"/>
              <a:lumOff val="80000"/>
            </a:schemeClr>
          </a:solidFill>
        </p:spPr>
        <p:txBody>
          <a:bodyPr>
            <a:normAutofit fontScale="85000" lnSpcReduction="10000"/>
          </a:bodyPr>
          <a:lstStyle/>
          <a:p>
            <a:pPr algn="just"/>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Начало </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беседы</a:t>
            </a:r>
            <a:r>
              <a:rPr lang="ru-RU" dirty="0">
                <a:latin typeface="Times New Roman" panose="02020603050405020304" pitchFamily="18" charset="0"/>
                <a:cs typeface="Times New Roman" panose="02020603050405020304" pitchFamily="18" charset="0"/>
              </a:rPr>
              <a:t>. Цель его - вызвать в памяти детей полученные ранее образные и эмоциональные впечатления. </a:t>
            </a:r>
            <a:endParaRPr lang="ru-RU" dirty="0" smtClean="0">
              <a:latin typeface="Times New Roman" panose="02020603050405020304" pitchFamily="18" charset="0"/>
              <a:cs typeface="Times New Roman" panose="02020603050405020304" pitchFamily="18" charset="0"/>
            </a:endParaRPr>
          </a:p>
          <a:p>
            <a:pPr algn="just"/>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Это </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может быть осуществлено различными способами: </a:t>
            </a:r>
            <a:r>
              <a:rPr lang="ru-RU" dirty="0">
                <a:latin typeface="Times New Roman" panose="02020603050405020304" pitchFamily="18" charset="0"/>
                <a:cs typeface="Times New Roman" panose="02020603050405020304" pitchFamily="18" charset="0"/>
              </a:rPr>
              <a:t>с помощью вопроса-напоминания, загадывания загадки, чтения отрывка из стихотворения, показа картины, фотографии, предмета.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начале беседы желательно также сформулировать и тему (цель) предстоящего разговора, обосновать её важность, объяснить детям мотивы её выбора.</a:t>
            </a:r>
          </a:p>
          <a:p>
            <a:endParaRPr lang="ru-RU" dirty="0"/>
          </a:p>
        </p:txBody>
      </p:sp>
    </p:spTree>
    <p:extLst>
      <p:ext uri="{BB962C8B-B14F-4D97-AF65-F5344CB8AC3E}">
        <p14:creationId xmlns:p14="http://schemas.microsoft.com/office/powerpoint/2010/main" val="21824858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650306"/>
          </a:xfrm>
          <a:solidFill>
            <a:schemeClr val="accent1">
              <a:lumMod val="20000"/>
              <a:lumOff val="80000"/>
            </a:schemeClr>
          </a:solidFill>
        </p:spPr>
        <p:txBody>
          <a:bodyPr>
            <a:normAutofit/>
          </a:bodyPr>
          <a:lstStyle/>
          <a:p>
            <a:pPr algn="just"/>
            <a:r>
              <a:rPr lang="ru-RU"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Основная часть</a:t>
            </a:r>
            <a: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беседы </a:t>
            </a:r>
            <a:r>
              <a:rPr lang="ru-RU" sz="2000" dirty="0">
                <a:latin typeface="Times New Roman" panose="02020603050405020304" pitchFamily="18" charset="0"/>
                <a:cs typeface="Times New Roman" panose="02020603050405020304" pitchFamily="18" charset="0"/>
              </a:rPr>
              <a:t>может быть разделена на </a:t>
            </a:r>
            <a:r>
              <a:rPr lang="ru-RU" sz="2000" dirty="0" err="1">
                <a:latin typeface="Times New Roman" panose="02020603050405020304" pitchFamily="18" charset="0"/>
                <a:cs typeface="Times New Roman" panose="02020603050405020304" pitchFamily="18" charset="0"/>
              </a:rPr>
              <a:t>микротемы</a:t>
            </a:r>
            <a:r>
              <a:rPr lang="ru-RU" sz="2000" dirty="0">
                <a:latin typeface="Times New Roman" panose="02020603050405020304" pitchFamily="18" charset="0"/>
                <a:cs typeface="Times New Roman" panose="02020603050405020304" pitchFamily="18" charset="0"/>
              </a:rPr>
              <a:t> или этапы - несколько логически законченных частей. Каждый этап соответствует существенному, законченному разделу темы, т. е. осуществляется анализ темы по узловым моментам. Вначале выявляется наиболее значимый трудный материал. Готовя беседу, педагогу надо наметить её этапы, т. е. выделить существенные компоненты того понятия, которое будет анализироваться с детьми. Педагог даёт объяснения, подтверждает детские ответы, обобщает их, вносит добавления, поправки.</a:t>
            </a:r>
          </a:p>
        </p:txBody>
      </p:sp>
      <p:sp>
        <p:nvSpPr>
          <p:cNvPr id="3" name="Объект 2"/>
          <p:cNvSpPr>
            <a:spLocks noGrp="1"/>
          </p:cNvSpPr>
          <p:nvPr>
            <p:ph idx="1"/>
          </p:nvPr>
        </p:nvSpPr>
        <p:spPr>
          <a:xfrm>
            <a:off x="457200" y="3068960"/>
            <a:ext cx="8229600" cy="3057203"/>
          </a:xfrm>
          <a:solidFill>
            <a:schemeClr val="accent1">
              <a:lumMod val="20000"/>
              <a:lumOff val="80000"/>
            </a:schemeClr>
          </a:solidFill>
        </p:spPr>
        <p:txBody>
          <a:bodyPr>
            <a:normAutofit fontScale="77500" lnSpcReduction="20000"/>
          </a:bodyPr>
          <a:lstStyle/>
          <a:p>
            <a:pPr marL="0" indent="0" algn="just">
              <a:buNone/>
            </a:pP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Цель </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этих приёмов </a:t>
            </a:r>
            <a:r>
              <a:rPr lang="ru-RU" dirty="0">
                <a:latin typeface="Times New Roman" panose="02020603050405020304" pitchFamily="18" charset="0"/>
                <a:cs typeface="Times New Roman" panose="02020603050405020304" pitchFamily="18" charset="0"/>
              </a:rPr>
              <a:t>– уточнить мысль ребёнка, ярче подчеркнуть факт, возбудить новую мысль. </a:t>
            </a:r>
            <a:endParaRPr lang="ru-RU" dirty="0" smtClean="0">
              <a:latin typeface="Times New Roman" panose="02020603050405020304" pitchFamily="18" charset="0"/>
              <a:cs typeface="Times New Roman" panose="02020603050405020304" pitchFamily="18" charset="0"/>
            </a:endParaRPr>
          </a:p>
          <a:p>
            <a:pPr marL="0" indent="0" algn="just">
              <a:buNone/>
            </a:pPr>
            <a:r>
              <a:rPr lang="ru-RU" dirty="0" smtClean="0">
                <a:latin typeface="Times New Roman" panose="02020603050405020304" pitchFamily="18" charset="0"/>
                <a:cs typeface="Times New Roman" panose="02020603050405020304" pitchFamily="18" charset="0"/>
              </a:rPr>
              <a:t>Детям </a:t>
            </a:r>
            <a:r>
              <a:rPr lang="ru-RU" dirty="0">
                <a:latin typeface="Times New Roman" panose="02020603050405020304" pitchFamily="18" charset="0"/>
                <a:cs typeface="Times New Roman" panose="02020603050405020304" pitchFamily="18" charset="0"/>
              </a:rPr>
              <a:t>сообщают новые сведения, чтобы уточнить или углубить знания о сущности явления, о предметах и др. </a:t>
            </a:r>
            <a:endParaRPr lang="ru-RU" dirty="0" smtClean="0">
              <a:latin typeface="Times New Roman" panose="02020603050405020304" pitchFamily="18" charset="0"/>
              <a:cs typeface="Times New Roman" panose="02020603050405020304" pitchFamily="18" charset="0"/>
            </a:endParaRPr>
          </a:p>
          <a:p>
            <a:pPr marL="0" indent="0" algn="just">
              <a:buNone/>
            </a:pPr>
            <a:r>
              <a:rPr lang="ru-RU" dirty="0" smtClean="0">
                <a:latin typeface="Times New Roman" panose="02020603050405020304" pitchFamily="18" charset="0"/>
                <a:cs typeface="Times New Roman" panose="02020603050405020304" pitchFamily="18" charset="0"/>
              </a:rPr>
              <a:t>Успех </a:t>
            </a:r>
            <a:r>
              <a:rPr lang="ru-RU" dirty="0">
                <a:latin typeface="Times New Roman" panose="02020603050405020304" pitchFamily="18" charset="0"/>
                <a:cs typeface="Times New Roman" panose="02020603050405020304" pitchFamily="18" charset="0"/>
              </a:rPr>
              <a:t>беседы обеспечивают живость и эмоциональность её проведения, использование стихов, загадок, наглядного материала, участие и активность всех детей группы.</a:t>
            </a:r>
          </a:p>
          <a:p>
            <a:endParaRPr lang="ru-RU" dirty="0"/>
          </a:p>
        </p:txBody>
      </p:sp>
    </p:spTree>
    <p:extLst>
      <p:ext uri="{BB962C8B-B14F-4D97-AF65-F5344CB8AC3E}">
        <p14:creationId xmlns:p14="http://schemas.microsoft.com/office/powerpoint/2010/main" val="1571227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90266"/>
          </a:xfrm>
          <a:solidFill>
            <a:schemeClr val="accent1">
              <a:lumMod val="20000"/>
              <a:lumOff val="80000"/>
            </a:schemeClr>
          </a:solidFill>
        </p:spPr>
        <p:txBody>
          <a:bodyPr>
            <a:normAutofit/>
          </a:bodyPr>
          <a:lstStyle/>
          <a:p>
            <a:pPr algn="just"/>
            <a:r>
              <a:rPr lang="ru-RU"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Конец беседы </a:t>
            </a:r>
            <a:r>
              <a:rPr lang="ru-RU" sz="2400" dirty="0">
                <a:latin typeface="Times New Roman" panose="02020603050405020304" pitchFamily="18" charset="0"/>
                <a:cs typeface="Times New Roman" panose="02020603050405020304" pitchFamily="18" charset="0"/>
              </a:rPr>
              <a:t>краток по времени, подводит к синтезу темы. Эта часть беседы может быть наиболее эмоциональна, практически действенна: рассматривание раздаточного материала, выполнение игровых упражнений, чтение художественного текста</a:t>
            </a:r>
            <a:endParaRPr lang="ru-RU" sz="2400" dirty="0"/>
          </a:p>
        </p:txBody>
      </p:sp>
      <p:sp>
        <p:nvSpPr>
          <p:cNvPr id="3" name="Объект 2"/>
          <p:cNvSpPr>
            <a:spLocks noGrp="1"/>
          </p:cNvSpPr>
          <p:nvPr>
            <p:ph idx="1"/>
          </p:nvPr>
        </p:nvSpPr>
        <p:spPr>
          <a:xfrm>
            <a:off x="457200" y="2708920"/>
            <a:ext cx="8229600" cy="3417243"/>
          </a:xfrm>
          <a:solidFill>
            <a:schemeClr val="accent1">
              <a:lumMod val="20000"/>
              <a:lumOff val="80000"/>
            </a:schemeClr>
          </a:solidFill>
        </p:spPr>
        <p:txBody>
          <a:bodyPr>
            <a:normAutofit fontScale="85000" lnSpcReduction="20000"/>
          </a:bodyPr>
          <a:lstStyle/>
          <a:p>
            <a:pPr marL="0" indent="0" algn="just">
              <a:buNone/>
            </a:pPr>
            <a:r>
              <a:rPr lang="ru-RU"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Приёмы</a:t>
            </a:r>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используемые в беседе</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just">
              <a:buNone/>
            </a:pPr>
            <a:r>
              <a:rPr lang="ru-RU" dirty="0">
                <a:latin typeface="Times New Roman" panose="02020603050405020304" pitchFamily="18" charset="0"/>
                <a:cs typeface="Times New Roman" panose="02020603050405020304" pitchFamily="18" charset="0"/>
              </a:rPr>
              <a:t>вопросы; </a:t>
            </a:r>
            <a:endParaRPr lang="ru-RU" dirty="0" smtClean="0">
              <a:latin typeface="Times New Roman" panose="02020603050405020304" pitchFamily="18" charset="0"/>
              <a:cs typeface="Times New Roman" panose="02020603050405020304" pitchFamily="18" charset="0"/>
            </a:endParaRPr>
          </a:p>
          <a:p>
            <a:pPr marL="0" indent="0" algn="just">
              <a:buNone/>
            </a:pPr>
            <a:r>
              <a:rPr lang="ru-RU" dirty="0" smtClean="0">
                <a:latin typeface="Times New Roman" panose="02020603050405020304" pitchFamily="18" charset="0"/>
                <a:cs typeface="Times New Roman" panose="02020603050405020304" pitchFamily="18" charset="0"/>
              </a:rPr>
              <a:t>объяснение </a:t>
            </a:r>
            <a:r>
              <a:rPr lang="ru-RU" dirty="0">
                <a:latin typeface="Times New Roman" panose="02020603050405020304" pitchFamily="18" charset="0"/>
                <a:cs typeface="Times New Roman" panose="02020603050405020304" pitchFamily="18" charset="0"/>
              </a:rPr>
              <a:t>и рассказ; </a:t>
            </a:r>
            <a:endParaRPr lang="ru-RU" dirty="0" smtClean="0">
              <a:latin typeface="Times New Roman" panose="02020603050405020304" pitchFamily="18" charset="0"/>
              <a:cs typeface="Times New Roman" panose="02020603050405020304" pitchFamily="18" charset="0"/>
            </a:endParaRPr>
          </a:p>
          <a:p>
            <a:pPr marL="0" indent="0" algn="just">
              <a:buNone/>
            </a:pPr>
            <a:r>
              <a:rPr lang="ru-RU" dirty="0" smtClean="0">
                <a:latin typeface="Times New Roman" panose="02020603050405020304" pitchFamily="18" charset="0"/>
                <a:cs typeface="Times New Roman" panose="02020603050405020304" pitchFamily="18" charset="0"/>
              </a:rPr>
              <a:t>чтение </a:t>
            </a:r>
            <a:r>
              <a:rPr lang="ru-RU" dirty="0">
                <a:latin typeface="Times New Roman" panose="02020603050405020304" pitchFamily="18" charset="0"/>
                <a:cs typeface="Times New Roman" panose="02020603050405020304" pitchFamily="18" charset="0"/>
              </a:rPr>
              <a:t>художественных произведений (или отрывков), в том числе пословиц, загадок</a:t>
            </a:r>
            <a:r>
              <a:rPr lang="ru-RU" dirty="0" smtClean="0">
                <a:latin typeface="Times New Roman" panose="02020603050405020304" pitchFamily="18" charset="0"/>
                <a:cs typeface="Times New Roman" panose="02020603050405020304" pitchFamily="18" charset="0"/>
              </a:rPr>
              <a:t>;</a:t>
            </a:r>
          </a:p>
          <a:p>
            <a:pPr marL="0" indent="0" algn="just">
              <a:buNone/>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показ наглядного материала; </a:t>
            </a:r>
            <a:endParaRPr lang="ru-RU" dirty="0" smtClean="0">
              <a:latin typeface="Times New Roman" panose="02020603050405020304" pitchFamily="18" charset="0"/>
              <a:cs typeface="Times New Roman" panose="02020603050405020304" pitchFamily="18" charset="0"/>
            </a:endParaRPr>
          </a:p>
          <a:p>
            <a:pPr marL="0" indent="0" algn="just">
              <a:buNone/>
            </a:pPr>
            <a:r>
              <a:rPr lang="ru-RU" dirty="0" smtClean="0">
                <a:latin typeface="Times New Roman" panose="02020603050405020304" pitchFamily="18" charset="0"/>
                <a:cs typeface="Times New Roman" panose="02020603050405020304" pitchFamily="18" charset="0"/>
              </a:rPr>
              <a:t>игровые </a:t>
            </a:r>
            <a:r>
              <a:rPr lang="ru-RU" dirty="0">
                <a:latin typeface="Times New Roman" panose="02020603050405020304" pitchFamily="18" charset="0"/>
                <a:cs typeface="Times New Roman" panose="02020603050405020304" pitchFamily="18" charset="0"/>
              </a:rPr>
              <a:t>приёмы (кратковременные словесные игры или упражнения).</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3964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txBody>
          <a:bodyPr>
            <a:normAutofit fontScale="90000"/>
          </a:bodyPr>
          <a:lstStyle/>
          <a:p>
            <a:pPr algn="just"/>
            <a:r>
              <a:rPr lang="ru-RU" b="1" i="1" dirty="0" smtClean="0"/>
              <a:t/>
            </a:r>
            <a:br>
              <a:rPr lang="ru-RU" b="1" i="1" dirty="0" smtClean="0"/>
            </a:br>
            <a:r>
              <a:rPr lang="ru-RU" b="1" i="1" dirty="0" smtClean="0">
                <a:latin typeface="Times New Roman" panose="02020603050405020304" pitchFamily="18" charset="0"/>
                <a:cs typeface="Times New Roman" panose="02020603050405020304" pitchFamily="18" charset="0"/>
              </a:rPr>
              <a:t>Тема</a:t>
            </a:r>
            <a:r>
              <a:rPr lang="ru-RU" b="1" i="1"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Как придумали… имена?</a:t>
            </a:r>
            <a:br>
              <a:rPr lang="ru-RU" dirty="0">
                <a:latin typeface="Times New Roman" panose="02020603050405020304" pitchFamily="18" charset="0"/>
                <a:cs typeface="Times New Roman" panose="02020603050405020304" pitchFamily="18" charset="0"/>
              </a:rPr>
            </a:br>
            <a:r>
              <a:rPr lang="ru-RU" b="1" i="1" dirty="0">
                <a:latin typeface="Times New Roman" panose="02020603050405020304" pitchFamily="18" charset="0"/>
                <a:cs typeface="Times New Roman" panose="02020603050405020304" pitchFamily="18" charset="0"/>
              </a:rPr>
              <a:t>Содержание:</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solidFill>
            <a:schemeClr val="accent2">
              <a:lumMod val="20000"/>
              <a:lumOff val="80000"/>
            </a:schemeClr>
          </a:solidFill>
        </p:spPr>
        <p:txBody>
          <a:bodyPr>
            <a:normAutofit fontScale="47500" lnSpcReduction="20000"/>
          </a:bodyPr>
          <a:lstStyle/>
          <a:p>
            <a:pPr marL="0" indent="0" algn="just">
              <a:buNone/>
            </a:pPr>
            <a:r>
              <a:rPr lang="ru-RU" dirty="0" smtClean="0">
                <a:latin typeface="Times New Roman" panose="02020603050405020304" pitchFamily="18" charset="0"/>
                <a:cs typeface="Times New Roman" panose="02020603050405020304" pitchFamily="18" charset="0"/>
              </a:rPr>
              <a:t>1.</a:t>
            </a:r>
            <a:r>
              <a:rPr lang="ru-RU" sz="3400" dirty="0">
                <a:latin typeface="Times New Roman" panose="02020603050405020304" pitchFamily="18" charset="0"/>
                <a:cs typeface="Times New Roman" panose="02020603050405020304" pitchFamily="18" charset="0"/>
              </a:rPr>
              <a:t>	</a:t>
            </a:r>
            <a:r>
              <a:rPr lang="ru-RU" sz="3400" b="1" dirty="0">
                <a:latin typeface="Times New Roman" panose="02020603050405020304" pitchFamily="18" charset="0"/>
                <a:cs typeface="Times New Roman" panose="02020603050405020304" pitchFamily="18" charset="0"/>
              </a:rPr>
              <a:t>Вводная часть</a:t>
            </a:r>
            <a:r>
              <a:rPr lang="ru-RU" sz="3400" dirty="0">
                <a:latin typeface="Times New Roman" panose="02020603050405020304" pitchFamily="18" charset="0"/>
                <a:cs typeface="Times New Roman" panose="02020603050405020304" pitchFamily="18" charset="0"/>
              </a:rPr>
              <a:t>: педагог проводит игру «Угадай, кто позвал», по завершении интересуется – как мы сейчас друг друга называли? (по имени). А знаете ли вы, откуда произошли наши имена, фамилии, что они означают?</a:t>
            </a:r>
          </a:p>
          <a:p>
            <a:pPr marL="0" indent="0" algn="just">
              <a:buNone/>
            </a:pPr>
            <a:r>
              <a:rPr lang="ru-RU" sz="3400" dirty="0">
                <a:latin typeface="Times New Roman" panose="02020603050405020304" pitchFamily="18" charset="0"/>
                <a:cs typeface="Times New Roman" panose="02020603050405020304" pitchFamily="18" charset="0"/>
              </a:rPr>
              <a:t>2.	Основная часть, этапы:</a:t>
            </a:r>
          </a:p>
          <a:p>
            <a:pPr marL="0" indent="0" algn="just">
              <a:buNone/>
            </a:pPr>
            <a:r>
              <a:rPr lang="ru-RU" sz="3400" dirty="0">
                <a:latin typeface="Times New Roman" panose="02020603050405020304" pitchFamily="18" charset="0"/>
                <a:cs typeface="Times New Roman" panose="02020603050405020304" pitchFamily="18" charset="0"/>
              </a:rPr>
              <a:t>а) </a:t>
            </a:r>
            <a:r>
              <a:rPr lang="ru-RU" sz="3400" b="1" dirty="0">
                <a:latin typeface="Times New Roman" panose="02020603050405020304" pitchFamily="18" charset="0"/>
                <a:cs typeface="Times New Roman" panose="02020603050405020304" pitchFamily="18" charset="0"/>
              </a:rPr>
              <a:t>Ход беседы: </a:t>
            </a:r>
            <a:r>
              <a:rPr lang="ru-RU" sz="3400" dirty="0">
                <a:latin typeface="Times New Roman" panose="02020603050405020304" pitchFamily="18" charset="0"/>
                <a:cs typeface="Times New Roman" panose="02020603050405020304" pitchFamily="18" charset="0"/>
              </a:rPr>
              <a:t>раньше, в древности, на Руси, новорождённых малышей называли по именам богов и богинь (Ярило, Лада) – чтобы ребёнок рос таким же всемогущим; по названиям животных (Волк, Олень) – чтобы ребёнок был таким же сильным и быстрым; по качествам (Храбр, Святоша, </a:t>
            </a:r>
            <a:r>
              <a:rPr lang="ru-RU" sz="3400" dirty="0" err="1">
                <a:latin typeface="Times New Roman" panose="02020603050405020304" pitchFamily="18" charset="0"/>
                <a:cs typeface="Times New Roman" panose="02020603050405020304" pitchFamily="18" charset="0"/>
              </a:rPr>
              <a:t>Тишило</a:t>
            </a:r>
            <a:r>
              <a:rPr lang="ru-RU" sz="3400" dirty="0">
                <a:latin typeface="Times New Roman" panose="02020603050405020304" pitchFamily="18" charset="0"/>
                <a:cs typeface="Times New Roman" panose="02020603050405020304" pitchFamily="18" charset="0"/>
              </a:rPr>
              <a:t>) – если хотели, чтобы это качество передалось и малышу; ещё были имена с двойным смыслом (</a:t>
            </a:r>
            <a:r>
              <a:rPr lang="ru-RU" sz="3400" dirty="0" err="1">
                <a:latin typeface="Times New Roman" panose="02020603050405020304" pitchFamily="18" charset="0"/>
                <a:cs typeface="Times New Roman" panose="02020603050405020304" pitchFamily="18" charset="0"/>
              </a:rPr>
              <a:t>Любомила</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Миролюб</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Велимудр</a:t>
            </a:r>
            <a:r>
              <a:rPr lang="ru-RU" sz="3400" dirty="0">
                <a:latin typeface="Times New Roman" panose="02020603050405020304" pitchFamily="18" charset="0"/>
                <a:cs typeface="Times New Roman" panose="02020603050405020304" pitchFamily="18" charset="0"/>
              </a:rPr>
              <a:t>). А фамилии происходили от имени самого старшего члена семьи (рода - Михайлов, Петров) или по прозвищу предка (Тихонов – Тихон, тихоня); по занятиям людей (Кузнецов, Батраков).  </a:t>
            </a:r>
          </a:p>
          <a:p>
            <a:pPr marL="0" indent="0" algn="just">
              <a:buNone/>
            </a:pPr>
            <a:r>
              <a:rPr lang="ru-RU" sz="3400" dirty="0">
                <a:latin typeface="Times New Roman" panose="02020603050405020304" pitchFamily="18" charset="0"/>
                <a:cs typeface="Times New Roman" panose="02020603050405020304" pitchFamily="18" charset="0"/>
              </a:rPr>
              <a:t>б) основные вопросы: от чего происходили старинные имена? Что означают ваши имена?</a:t>
            </a:r>
          </a:p>
          <a:p>
            <a:pPr marL="0" indent="0" algn="just">
              <a:buNone/>
            </a:pPr>
            <a:r>
              <a:rPr lang="ru-RU" sz="3400" dirty="0">
                <a:latin typeface="Times New Roman" panose="02020603050405020304" pitchFamily="18" charset="0"/>
                <a:cs typeface="Times New Roman" panose="02020603050405020304" pitchFamily="18" charset="0"/>
              </a:rPr>
              <a:t>в) обобщение: у всех нас есть своё имя, и каждый человек при рождении имеет право на имя и фамилию.</a:t>
            </a:r>
          </a:p>
          <a:p>
            <a:pPr marL="0" indent="0" algn="just">
              <a:buNone/>
            </a:pPr>
            <a:r>
              <a:rPr lang="ru-RU" sz="3400" dirty="0">
                <a:latin typeface="Times New Roman" panose="02020603050405020304" pitchFamily="18" charset="0"/>
                <a:cs typeface="Times New Roman" panose="02020603050405020304" pitchFamily="18" charset="0"/>
              </a:rPr>
              <a:t>3. </a:t>
            </a:r>
            <a:r>
              <a:rPr lang="ru-RU" sz="3400" b="1" dirty="0">
                <a:latin typeface="Times New Roman" panose="02020603050405020304" pitchFamily="18" charset="0"/>
                <a:cs typeface="Times New Roman" panose="02020603050405020304" pitchFamily="18" charset="0"/>
              </a:rPr>
              <a:t>Заключительная часть: педагог интересуется - на что может быть похоже имя каждого из детей, предлагает детям </a:t>
            </a:r>
            <a:r>
              <a:rPr lang="ru-RU" sz="3400" dirty="0">
                <a:latin typeface="Times New Roman" panose="02020603050405020304" pitchFamily="18" charset="0"/>
                <a:cs typeface="Times New Roman" panose="02020603050405020304" pitchFamily="18" charset="0"/>
              </a:rPr>
              <a:t>нарисовать свои имена.</a:t>
            </a:r>
          </a:p>
          <a:p>
            <a:pPr marL="0" indent="0" algn="just">
              <a:buNone/>
            </a:pPr>
            <a:r>
              <a:rPr lang="ru-RU" sz="3400" b="1" i="1" dirty="0">
                <a:latin typeface="Times New Roman" panose="02020603050405020304" pitchFamily="18" charset="0"/>
                <a:cs typeface="Times New Roman" panose="02020603050405020304" pitchFamily="18" charset="0"/>
              </a:rPr>
              <a:t>Цель-результат для ребёнка</a:t>
            </a:r>
            <a:r>
              <a:rPr lang="ru-RU" sz="3400" i="1" dirty="0">
                <a:latin typeface="Times New Roman" panose="02020603050405020304" pitchFamily="18" charset="0"/>
                <a:cs typeface="Times New Roman" panose="02020603050405020304" pitchFamily="18" charset="0"/>
              </a:rPr>
              <a:t>: </a:t>
            </a:r>
            <a:r>
              <a:rPr lang="ru-RU" sz="3400" dirty="0">
                <a:latin typeface="Times New Roman" panose="02020603050405020304" pitchFamily="18" charset="0"/>
                <a:cs typeface="Times New Roman" panose="02020603050405020304" pitchFamily="18" charset="0"/>
              </a:rPr>
              <a:t>высказывает самостоятельные суждения в контексте темы беседы, общается корректно и доброжелательно со взрослым и сверстниками.</a:t>
            </a:r>
            <a:endParaRPr lang="ru-RU" sz="3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31289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a:solidFill>
            <a:schemeClr val="accent2">
              <a:lumMod val="20000"/>
              <a:lumOff val="80000"/>
            </a:schemeClr>
          </a:solidFill>
        </p:spPr>
        <p:txBody>
          <a:bodyPr>
            <a:normAutofit fontScale="55000" lnSpcReduction="20000"/>
          </a:bodyPr>
          <a:lstStyle/>
          <a:p>
            <a:pPr marL="0" indent="0">
              <a:buNone/>
            </a:pPr>
            <a:r>
              <a:rPr lang="ru-RU" b="1" i="1" dirty="0">
                <a:latin typeface="Times New Roman" panose="02020603050405020304" pitchFamily="18" charset="0"/>
                <a:cs typeface="Times New Roman" panose="02020603050405020304" pitchFamily="18" charset="0"/>
              </a:rPr>
              <a:t>Тема:</a:t>
            </a:r>
            <a:r>
              <a:rPr lang="ru-RU" dirty="0">
                <a:latin typeface="Times New Roman" panose="02020603050405020304" pitchFamily="18" charset="0"/>
                <a:cs typeface="Times New Roman" panose="02020603050405020304" pitchFamily="18" charset="0"/>
              </a:rPr>
              <a:t> Кто были наши предки?</a:t>
            </a:r>
          </a:p>
          <a:p>
            <a:pPr marL="0" indent="0">
              <a:buNone/>
            </a:pPr>
            <a:r>
              <a:rPr lang="ru-RU" b="1" i="1" dirty="0">
                <a:latin typeface="Times New Roman" panose="02020603050405020304" pitchFamily="18" charset="0"/>
                <a:cs typeface="Times New Roman" panose="02020603050405020304" pitchFamily="18" charset="0"/>
              </a:rPr>
              <a:t>Содержание:</a:t>
            </a:r>
            <a:endParaRPr lang="ru-RU" dirty="0">
              <a:latin typeface="Times New Roman" panose="02020603050405020304" pitchFamily="18" charset="0"/>
              <a:cs typeface="Times New Roman" panose="02020603050405020304" pitchFamily="18" charset="0"/>
            </a:endParaRPr>
          </a:p>
          <a:p>
            <a:pPr marL="0" indent="0" algn="just">
              <a:buNone/>
            </a:pPr>
            <a:r>
              <a:rPr lang="ru-RU" dirty="0">
                <a:latin typeface="Times New Roman" panose="02020603050405020304" pitchFamily="18" charset="0"/>
                <a:cs typeface="Times New Roman" panose="02020603050405020304" pitchFamily="18" charset="0"/>
              </a:rPr>
              <a:t>1.	Вводная часть: к детям приходит персонаж – кукла (мальчик) в славянской одежде; рассказывает, что он мальчик - славянин, педагог просит его рассказать, кто такие славяне и как они жили </a:t>
            </a:r>
          </a:p>
          <a:p>
            <a:pPr marL="0" indent="0" algn="just">
              <a:buNone/>
            </a:pPr>
            <a:r>
              <a:rPr lang="ru-RU" dirty="0">
                <a:latin typeface="Times New Roman" panose="02020603050405020304" pitchFamily="18" charset="0"/>
                <a:cs typeface="Times New Roman" panose="02020603050405020304" pitchFamily="18" charset="0"/>
              </a:rPr>
              <a:t>2.	Основная часть, этапы:</a:t>
            </a:r>
          </a:p>
          <a:p>
            <a:pPr marL="0" indent="0" algn="just">
              <a:buNone/>
            </a:pPr>
            <a:r>
              <a:rPr lang="ru-RU" dirty="0">
                <a:latin typeface="Times New Roman" panose="02020603050405020304" pitchFamily="18" charset="0"/>
                <a:cs typeface="Times New Roman" panose="02020603050405020304" pitchFamily="18" charset="0"/>
              </a:rPr>
              <a:t>а) Ход беседы: педагог рассказывает, показывает слайды): давным-давно в нашей стране жили славяне – сильные, выносливые, храбрые люди. Они были высокого роста, со светлыми волосами и светлыми глазами, мужчины ходили на охоту, женщины собирали в лесу съедобные растения. Жили славяне племенем, главным в племени был вождь. В то время очень часто случались войны между племенами, и людям приходилось отстаивать свои земли от захватчиков. Славян, живших раньше на  нашей земле, называли </a:t>
            </a:r>
            <a:r>
              <a:rPr lang="ru-RU" dirty="0" err="1">
                <a:latin typeface="Times New Roman" panose="02020603050405020304" pitchFamily="18" charset="0"/>
                <a:cs typeface="Times New Roman" panose="02020603050405020304" pitchFamily="18" charset="0"/>
              </a:rPr>
              <a:t>русью</a:t>
            </a:r>
            <a:r>
              <a:rPr lang="ru-RU" dirty="0">
                <a:latin typeface="Times New Roman" panose="02020603050405020304" pitchFamily="18" charset="0"/>
                <a:cs typeface="Times New Roman" panose="02020603050405020304" pitchFamily="18" charset="0"/>
              </a:rPr>
              <a:t>, их земли – русской землёй, или Русью.</a:t>
            </a:r>
          </a:p>
          <a:p>
            <a:pPr marL="0" indent="0" algn="just">
              <a:buNone/>
            </a:pPr>
            <a:r>
              <a:rPr lang="ru-RU" dirty="0">
                <a:latin typeface="Times New Roman" panose="02020603050405020304" pitchFamily="18" charset="0"/>
                <a:cs typeface="Times New Roman" panose="02020603050405020304" pitchFamily="18" charset="0"/>
              </a:rPr>
              <a:t>б) основные вопросы: как жили наши далёкие предки – славяне?</a:t>
            </a:r>
          </a:p>
          <a:p>
            <a:pPr marL="0" indent="0" algn="just">
              <a:buNone/>
            </a:pPr>
            <a:r>
              <a:rPr lang="ru-RU" dirty="0">
                <a:latin typeface="Times New Roman" panose="02020603050405020304" pitchFamily="18" charset="0"/>
                <a:cs typeface="Times New Roman" panose="02020603050405020304" pitchFamily="18" charset="0"/>
              </a:rPr>
              <a:t>в) обобщение: наши предки – славяне были смелыми, храбрыми, сильными, выносливыми и трудолюбивыми людьми.</a:t>
            </a:r>
          </a:p>
          <a:p>
            <a:pPr marL="0" indent="0" algn="just">
              <a:buNone/>
            </a:pPr>
            <a:r>
              <a:rPr lang="ru-RU" dirty="0">
                <a:latin typeface="Times New Roman" panose="02020603050405020304" pitchFamily="18" charset="0"/>
                <a:cs typeface="Times New Roman" panose="02020603050405020304" pitchFamily="18" charset="0"/>
              </a:rPr>
              <a:t>3. Заключительная часть: педагог проводит с детьми и куклой малоподвижную славянскую игру «Водяной».</a:t>
            </a:r>
          </a:p>
          <a:p>
            <a:pPr marL="0" indent="0" algn="just">
              <a:buNone/>
            </a:pPr>
            <a:r>
              <a:rPr lang="ru-RU" b="1" i="1" dirty="0">
                <a:latin typeface="Times New Roman" panose="02020603050405020304" pitchFamily="18" charset="0"/>
                <a:cs typeface="Times New Roman" panose="02020603050405020304" pitchFamily="18" charset="0"/>
              </a:rPr>
              <a:t>Цель-результат для ребёнка</a:t>
            </a:r>
            <a:r>
              <a:rPr lang="ru-RU"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умеет строить грамматически правильные высказывания, предположения; активно выражает своё мнение в контексте темы беседы.</a:t>
            </a:r>
          </a:p>
          <a:p>
            <a:pPr marL="0" indent="0" algn="just">
              <a:buNone/>
            </a:pPr>
            <a:r>
              <a:rPr lang="ru-RU" b="1" i="1" dirty="0">
                <a:latin typeface="Times New Roman" panose="02020603050405020304" pitchFamily="18" charset="0"/>
                <a:cs typeface="Times New Roman" panose="02020603050405020304" pitchFamily="18" charset="0"/>
              </a:rPr>
              <a:t>Материал: </a:t>
            </a:r>
            <a:r>
              <a:rPr lang="ru-RU" dirty="0">
                <a:latin typeface="Times New Roman" panose="02020603050405020304" pitchFamily="18" charset="0"/>
                <a:cs typeface="Times New Roman" panose="02020603050405020304" pitchFamily="18" charset="0"/>
              </a:rPr>
              <a:t>презентация по теме.</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3729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434282"/>
          </a:xfrm>
          <a:solidFill>
            <a:schemeClr val="accent2">
              <a:lumMod val="20000"/>
              <a:lumOff val="80000"/>
            </a:schemeClr>
          </a:solidFill>
        </p:spPr>
        <p:txBody>
          <a:bodyPr>
            <a:normAutofit fontScale="90000"/>
          </a:bodyPr>
          <a:lstStyle/>
          <a:p>
            <a:r>
              <a:rPr lang="ru-RU" dirty="0" smtClean="0"/>
              <a:t/>
            </a:r>
            <a:br>
              <a:rPr lang="ru-RU" dirty="0" smtClean="0"/>
            </a:br>
            <a:r>
              <a:rPr lang="ru-RU" dirty="0" smtClean="0"/>
              <a:t/>
            </a:r>
            <a:br>
              <a:rPr lang="ru-RU" dirty="0" smtClean="0"/>
            </a:br>
            <a:r>
              <a:rPr lang="ru-RU" sz="3100" b="1" dirty="0" smtClean="0">
                <a:effectLst>
                  <a:outerShdw blurRad="38100" dist="38100" dir="2700000" algn="tl">
                    <a:srgbClr val="000000">
                      <a:alpha val="43137"/>
                    </a:srgbClr>
                  </a:outerShdw>
                </a:effectLst>
                <a:latin typeface="Times New Roman" pitchFamily="18" charset="0"/>
                <a:cs typeface="Times New Roman" pitchFamily="18" charset="0"/>
              </a:rPr>
              <a:t>РЕЧЬ  РАЗВИВАЕТСЯ   И  ПРОЯВЛЯЕТСЯ В ОБЩЕНИИ ЛЮДЕЙ</a:t>
            </a:r>
            <a:br>
              <a:rPr lang="ru-RU" sz="3100" b="1"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31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smtClean="0"/>
              <a:t/>
            </a:r>
            <a:br>
              <a:rPr lang="ru-RU" dirty="0" smtClean="0"/>
            </a:br>
            <a:endParaRPr lang="ru-RU" dirty="0"/>
          </a:p>
        </p:txBody>
      </p:sp>
      <p:sp>
        <p:nvSpPr>
          <p:cNvPr id="3" name="Содержимое 2"/>
          <p:cNvSpPr>
            <a:spLocks noGrp="1"/>
          </p:cNvSpPr>
          <p:nvPr>
            <p:ph idx="1"/>
          </p:nvPr>
        </p:nvSpPr>
        <p:spPr>
          <a:xfrm>
            <a:off x="457200" y="2852936"/>
            <a:ext cx="8229600" cy="3273227"/>
          </a:xfrm>
          <a:solidFill>
            <a:schemeClr val="accent5">
              <a:lumMod val="40000"/>
              <a:lumOff val="60000"/>
            </a:schemeClr>
          </a:solidFill>
        </p:spPr>
        <p:txBody>
          <a:bodyPr>
            <a:normAutofit fontScale="92500" lnSpcReduction="20000"/>
          </a:bodyPr>
          <a:lstStyle/>
          <a:p>
            <a:pPr algn="just"/>
            <a:r>
              <a:rPr lang="ru-RU" dirty="0" smtClean="0">
                <a:latin typeface="Times New Roman" pitchFamily="18" charset="0"/>
                <a:cs typeface="Times New Roman" pitchFamily="18" charset="0"/>
              </a:rPr>
              <a:t>Собеседниками ребенка должны быть и дети, и взрослые, но особенно важно и необходимо, чтобы ребенок вращался в среде своих сверстников, чтобы ему были предоставлена широкая возможность общаться с детьми, играть, обмениваться мыслями и чувствами и этим путем развивать свою речь.</a:t>
            </a:r>
          </a:p>
          <a:p>
            <a:pPr algn="just">
              <a:buNone/>
            </a:pPr>
            <a:r>
              <a:rPr lang="ru-RU" dirty="0" smtClean="0">
                <a:latin typeface="Times New Roman" pitchFamily="18" charset="0"/>
                <a:cs typeface="Times New Roman" pitchFamily="18" charset="0"/>
              </a:rPr>
              <a:t> </a:t>
            </a:r>
          </a:p>
          <a:p>
            <a:endParaRPr lang="ru-RU"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562074"/>
          </a:xfrm>
          <a:solidFill>
            <a:schemeClr val="accent2">
              <a:lumMod val="20000"/>
              <a:lumOff val="80000"/>
            </a:schemeClr>
          </a:solidFill>
        </p:spPr>
        <p:txBody>
          <a:bodyPr>
            <a:normAutofit fontScale="90000"/>
          </a:bodyPr>
          <a:lstStyle/>
          <a:p>
            <a:r>
              <a:rPr lang="ru-RU" sz="1600" b="1" dirty="0" smtClean="0">
                <a:latin typeface="Times New Roman" panose="02020603050405020304" pitchFamily="18" charset="0"/>
                <a:cs typeface="Times New Roman" panose="02020603050405020304" pitchFamily="18" charset="0"/>
              </a:rPr>
              <a:t>Тема</a:t>
            </a:r>
            <a:r>
              <a:rPr lang="ru-RU" sz="1600" b="1" dirty="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Чем опасно лето?</a:t>
            </a:r>
            <a:br>
              <a:rPr lang="ru-RU" sz="1600" dirty="0">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Содержание:</a:t>
            </a:r>
            <a:r>
              <a:rPr lang="ru-RU" sz="1600" dirty="0">
                <a:latin typeface="Times New Roman" panose="02020603050405020304" pitchFamily="18" charset="0"/>
                <a:cs typeface="Times New Roman" panose="02020603050405020304" pitchFamily="18" charset="0"/>
              </a:rPr>
              <a:t> </a:t>
            </a:r>
            <a:br>
              <a:rPr lang="ru-RU" sz="1600" dirty="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457200" y="980728"/>
            <a:ext cx="4402832" cy="5400600"/>
          </a:xfrm>
          <a:solidFill>
            <a:schemeClr val="accent3">
              <a:lumMod val="20000"/>
              <a:lumOff val="80000"/>
            </a:schemeClr>
          </a:solidFill>
        </p:spPr>
        <p:txBody>
          <a:bodyPr>
            <a:noAutofit/>
          </a:bodyPr>
          <a:lstStyle/>
          <a:p>
            <a:pPr marL="0" indent="0">
              <a:buNone/>
            </a:pPr>
            <a:r>
              <a:rPr lang="ru-RU" sz="1400" dirty="0" smtClean="0">
                <a:latin typeface="Times New Roman" panose="02020603050405020304" pitchFamily="18" charset="0"/>
                <a:cs typeface="Times New Roman" panose="02020603050405020304" pitchFamily="18" charset="0"/>
              </a:rPr>
              <a:t>1</a:t>
            </a:r>
            <a:r>
              <a:rPr lang="ru-RU" sz="1400" dirty="0">
                <a:latin typeface="Times New Roman" panose="02020603050405020304" pitchFamily="18" charset="0"/>
                <a:cs typeface="Times New Roman" panose="02020603050405020304" pitchFamily="18" charset="0"/>
              </a:rPr>
              <a:t>. Вводная часть: педагог интересуется -  чем приятно лето? (тепло, можно долго гулять на улице, выезжать на пикник, на пляж и т.п.). Но всё ли это так приятно и безопасно? Летом нас могут подстерегать разные опасности.</a:t>
            </a:r>
          </a:p>
          <a:p>
            <a:pPr marL="0" indent="0">
              <a:buNone/>
            </a:pPr>
            <a:r>
              <a:rPr lang="ru-RU" sz="1400" dirty="0" smtClean="0">
                <a:latin typeface="Times New Roman" panose="02020603050405020304" pitchFamily="18" charset="0"/>
                <a:cs typeface="Times New Roman" panose="02020603050405020304" pitchFamily="18" charset="0"/>
              </a:rPr>
              <a:t>2.Основная </a:t>
            </a:r>
            <a:r>
              <a:rPr lang="ru-RU" sz="1400" dirty="0">
                <a:latin typeface="Times New Roman" panose="02020603050405020304" pitchFamily="18" charset="0"/>
                <a:cs typeface="Times New Roman" panose="02020603050405020304" pitchFamily="18" charset="0"/>
              </a:rPr>
              <a:t>часть, этапы:</a:t>
            </a:r>
          </a:p>
          <a:p>
            <a:pPr marL="0" indent="0">
              <a:buNone/>
            </a:pPr>
            <a:r>
              <a:rPr lang="ru-RU" sz="1400" dirty="0">
                <a:latin typeface="Times New Roman" panose="02020603050405020304" pitchFamily="18" charset="0"/>
                <a:cs typeface="Times New Roman" panose="02020603050405020304" pitchFamily="18" charset="0"/>
              </a:rPr>
              <a:t>а) Ход беседы: педагог демонстрирует слайды, перечисляет каждую из летних опасностей, просит детей порассуждать – чем опасен тот или иной фактор (представленный на слайде), как избежать летних опасностей; обобщает ответы детей. Солнце (ожоги, солнечные и тепловые удары – надевать панамы, долго не находиться на солнце, пить воду); водоёмы (не купаться без взрослых, плавать со специальными средствами, не заплывать глубоко); немытые овощи, фрукты и ягоды (могут быть опасные микробы); укусы насекомых (могут занести инфекцию – находясь на природе, надевать закрытую одежду, использовать репелленты).</a:t>
            </a:r>
          </a:p>
          <a:p>
            <a:pPr marL="0" indent="0">
              <a:buNone/>
            </a:pPr>
            <a:r>
              <a:rPr lang="ru-RU" sz="1400" dirty="0">
                <a:latin typeface="Times New Roman" panose="02020603050405020304" pitchFamily="18" charset="0"/>
                <a:cs typeface="Times New Roman" panose="02020603050405020304" pitchFamily="18" charset="0"/>
              </a:rPr>
              <a:t>б) основные вопросы: какие опасности могут подстерегать нас летом? Как их избежать?</a:t>
            </a:r>
          </a:p>
          <a:p>
            <a:pPr marL="0" indent="0">
              <a:buNone/>
            </a:pPr>
            <a:r>
              <a:rPr lang="ru-RU" sz="1400" dirty="0">
                <a:latin typeface="Times New Roman" panose="02020603050405020304" pitchFamily="18" charset="0"/>
                <a:cs typeface="Times New Roman" panose="02020603050405020304" pitchFamily="18" charset="0"/>
              </a:rPr>
              <a:t>в) обобщение: чтобы лето было приятным и безопасным, нужно соблюдать правила</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sz="half" idx="2"/>
          </p:nvPr>
        </p:nvSpPr>
        <p:spPr>
          <a:xfrm>
            <a:off x="5508104" y="980728"/>
            <a:ext cx="3178696" cy="5145435"/>
          </a:xfrm>
          <a:solidFill>
            <a:schemeClr val="accent3">
              <a:lumMod val="20000"/>
              <a:lumOff val="80000"/>
            </a:schemeClr>
          </a:solidFill>
        </p:spPr>
        <p:txBody>
          <a:bodyPr>
            <a:normAutofit/>
          </a:bodyPr>
          <a:lstStyle/>
          <a:p>
            <a:pPr marL="0" indent="0">
              <a:buNone/>
            </a:pPr>
            <a:endParaRPr lang="ru-RU" sz="1400" dirty="0" smtClean="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endParaRPr lang="ru-RU" sz="1400" dirty="0" smtClean="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endParaRPr lang="ru-RU" sz="1400" dirty="0" smtClean="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endParaRPr lang="ru-RU" sz="1400" dirty="0" smtClean="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endParaRPr lang="ru-RU" sz="1400" dirty="0" smtClean="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endParaRPr lang="ru-RU" sz="1400" dirty="0" smtClean="0">
              <a:latin typeface="Times New Roman" panose="02020603050405020304" pitchFamily="18" charset="0"/>
              <a:cs typeface="Times New Roman" panose="02020603050405020304" pitchFamily="18" charset="0"/>
            </a:endParaRPr>
          </a:p>
          <a:p>
            <a:pPr marL="0" indent="0">
              <a:buNone/>
            </a:pPr>
            <a:r>
              <a:rPr lang="ru-RU" sz="1400" dirty="0" smtClean="0">
                <a:latin typeface="Times New Roman" panose="02020603050405020304" pitchFamily="18" charset="0"/>
                <a:cs typeface="Times New Roman" panose="02020603050405020304" pitchFamily="18" charset="0"/>
              </a:rPr>
              <a:t>3</a:t>
            </a:r>
            <a:r>
              <a:rPr lang="ru-RU" sz="1400"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Заключительная часть</a:t>
            </a:r>
            <a:r>
              <a:rPr lang="ru-RU" sz="1400" dirty="0">
                <a:latin typeface="Times New Roman" panose="02020603050405020304" pitchFamily="18" charset="0"/>
                <a:cs typeface="Times New Roman" panose="02020603050405020304" pitchFamily="18" charset="0"/>
              </a:rPr>
              <a:t>: педагог читает стихотворение Т. Белозёрова «Лето».</a:t>
            </a:r>
          </a:p>
          <a:p>
            <a:pPr marL="0" indent="0">
              <a:buNone/>
            </a:pPr>
            <a:r>
              <a:rPr lang="ru-RU" sz="1400" b="1" i="1" dirty="0">
                <a:latin typeface="Times New Roman" panose="02020603050405020304" pitchFamily="18" charset="0"/>
                <a:cs typeface="Times New Roman" panose="02020603050405020304" pitchFamily="18" charset="0"/>
              </a:rPr>
              <a:t>Цель-результат для ребёнка</a:t>
            </a:r>
            <a:r>
              <a:rPr lang="ru-RU" sz="1400" i="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понятно излагает свои мысли, рассуждает, активно отвечает на вопросы полными предложениями, самостоятельно формулирует выводы.</a:t>
            </a:r>
          </a:p>
          <a:p>
            <a:pPr marL="0" indent="0">
              <a:buNone/>
            </a:pPr>
            <a:r>
              <a:rPr lang="ru-RU" sz="1400" b="1" i="1" dirty="0">
                <a:latin typeface="Times New Roman" panose="02020603050405020304" pitchFamily="18" charset="0"/>
                <a:cs typeface="Times New Roman" panose="02020603050405020304" pitchFamily="18" charset="0"/>
              </a:rPr>
              <a:t>Материал:</a:t>
            </a:r>
            <a:r>
              <a:rPr lang="ru-RU" sz="1400" dirty="0">
                <a:latin typeface="Times New Roman" panose="02020603050405020304" pitchFamily="18" charset="0"/>
                <a:cs typeface="Times New Roman" panose="02020603050405020304" pitchFamily="18" charset="0"/>
              </a:rPr>
              <a:t> слайды (иллюстрации) по теме.</a:t>
            </a:r>
          </a:p>
          <a:p>
            <a:endParaRPr lang="ru-RU" dirty="0"/>
          </a:p>
        </p:txBody>
      </p:sp>
      <p:pic>
        <p:nvPicPr>
          <p:cNvPr id="3074" name="Picture 2" descr="M:\Методисты\Батова Ирина\Общая\Живое слово\Живое слово 6-7 лет\Живое слово 6-7 лет июнь-август\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5" y="260648"/>
            <a:ext cx="2537219" cy="3567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1696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solidFill>
            <a:schemeClr val="accent5">
              <a:lumMod val="20000"/>
              <a:lumOff val="80000"/>
            </a:schemeClr>
          </a:solidFill>
        </p:spPr>
        <p:txBody>
          <a:bodyPr>
            <a:normAutofit fontScale="90000"/>
          </a:bodyPr>
          <a:lstStyle/>
          <a:p>
            <a:r>
              <a:rPr lang="ru-RU" sz="1800" dirty="0" smtClean="0">
                <a:latin typeface="Times New Roman" panose="02020603050405020304" pitchFamily="18" charset="0"/>
                <a:cs typeface="Times New Roman" panose="02020603050405020304" pitchFamily="18" charset="0"/>
              </a:rPr>
              <a:t>Формирование словаря </a:t>
            </a:r>
            <a:r>
              <a:rPr lang="ru-RU" dirty="0"/>
              <a:t/>
            </a:r>
            <a:br>
              <a:rPr lang="ru-RU" dirty="0"/>
            </a:br>
            <a:r>
              <a:rPr lang="ru-RU" sz="1600" dirty="0">
                <a:latin typeface="Times New Roman" panose="02020603050405020304" pitchFamily="18" charset="0"/>
                <a:cs typeface="Times New Roman" panose="02020603050405020304" pitchFamily="18" charset="0"/>
              </a:rPr>
              <a:t>Формирование грамматического строя </a:t>
            </a:r>
            <a:r>
              <a:rPr lang="ru-RU" sz="1600" dirty="0" smtClean="0">
                <a:latin typeface="Times New Roman" panose="02020603050405020304" pitchFamily="18" charset="0"/>
                <a:cs typeface="Times New Roman" panose="02020603050405020304" pitchFamily="18" charset="0"/>
              </a:rPr>
              <a:t>речи</a:t>
            </a: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Развитие связной </a:t>
            </a:r>
            <a:r>
              <a:rPr lang="ru-RU" sz="1600" dirty="0" smtClean="0">
                <a:latin typeface="Times New Roman" panose="02020603050405020304" pitchFamily="18" charset="0"/>
                <a:cs typeface="Times New Roman" panose="02020603050405020304" pitchFamily="18" charset="0"/>
              </a:rPr>
              <a:t>речи</a:t>
            </a:r>
            <a:br>
              <a:rPr lang="ru-RU" sz="1600" dirty="0" smtClean="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Развитие звуковой культуры речи</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type="body" idx="1"/>
          </p:nvPr>
        </p:nvSpPr>
        <p:spPr>
          <a:xfrm>
            <a:off x="722313" y="692697"/>
            <a:ext cx="7772400" cy="3714204"/>
          </a:xfrm>
          <a:solidFill>
            <a:schemeClr val="accent2">
              <a:lumMod val="20000"/>
              <a:lumOff val="80000"/>
            </a:schemeClr>
          </a:solidFill>
        </p:spPr>
        <p:txBody>
          <a:bodyPr>
            <a:normAutofit fontScale="92500" lnSpcReduction="10000"/>
          </a:bodyPr>
          <a:lstStyle/>
          <a:p>
            <a:pPr algn="just"/>
            <a:endParaRPr lang="ru-RU" sz="3200" dirty="0" smtClean="0">
              <a:solidFill>
                <a:schemeClr val="tx1"/>
              </a:solidFill>
              <a:latin typeface="Times New Roman" panose="02020603050405020304" pitchFamily="18" charset="0"/>
              <a:cs typeface="Times New Roman" panose="02020603050405020304" pitchFamily="18" charset="0"/>
            </a:endParaRPr>
          </a:p>
          <a:p>
            <a:pPr algn="just"/>
            <a:r>
              <a:rPr lang="ru-RU" sz="3200" dirty="0" smtClean="0">
                <a:solidFill>
                  <a:schemeClr val="tx1"/>
                </a:solidFill>
                <a:latin typeface="Times New Roman" panose="02020603050405020304" pitchFamily="18" charset="0"/>
                <a:cs typeface="Times New Roman" panose="02020603050405020304" pitchFamily="18" charset="0"/>
              </a:rPr>
              <a:t>Одним </a:t>
            </a:r>
            <a:r>
              <a:rPr lang="ru-RU" sz="3200" dirty="0">
                <a:solidFill>
                  <a:schemeClr val="tx1"/>
                </a:solidFill>
                <a:latin typeface="Times New Roman" panose="02020603050405020304" pitchFamily="18" charset="0"/>
                <a:cs typeface="Times New Roman" panose="02020603050405020304" pitchFamily="18" charset="0"/>
              </a:rPr>
              <a:t>из центральных направлений педагогической работы с детьми раннего возраста является развитие речи. Известно, что этот период является решающим этапом становления и развития речи. </a:t>
            </a:r>
            <a:endParaRPr lang="ru-RU" sz="3200" dirty="0" smtClean="0">
              <a:solidFill>
                <a:schemeClr val="tx1"/>
              </a:solidFill>
              <a:latin typeface="Times New Roman" panose="02020603050405020304" pitchFamily="18" charset="0"/>
              <a:cs typeface="Times New Roman" panose="02020603050405020304" pitchFamily="18" charset="0"/>
            </a:endParaRPr>
          </a:p>
          <a:p>
            <a:pPr algn="just"/>
            <a:r>
              <a:rPr lang="ru-RU" sz="3200" dirty="0" smtClean="0">
                <a:solidFill>
                  <a:schemeClr val="tx1"/>
                </a:solidFill>
                <a:latin typeface="Times New Roman" panose="02020603050405020304" pitchFamily="18" charset="0"/>
                <a:cs typeface="Times New Roman" panose="02020603050405020304" pitchFamily="18" charset="0"/>
              </a:rPr>
              <a:t>В </a:t>
            </a:r>
            <a:r>
              <a:rPr lang="ru-RU" sz="3200" dirty="0">
                <a:solidFill>
                  <a:schemeClr val="tx1"/>
                </a:solidFill>
                <a:latin typeface="Times New Roman" panose="02020603050405020304" pitchFamily="18" charset="0"/>
                <a:cs typeface="Times New Roman" panose="02020603050405020304" pitchFamily="18" charset="0"/>
              </a:rPr>
              <a:t>этой сфере выделяется несколько конкретных образовательных задач:</a:t>
            </a:r>
          </a:p>
          <a:p>
            <a:endParaRPr lang="ru-RU" dirty="0"/>
          </a:p>
        </p:txBody>
      </p:sp>
    </p:spTree>
    <p:extLst>
      <p:ext uri="{BB962C8B-B14F-4D97-AF65-F5344CB8AC3E}">
        <p14:creationId xmlns:p14="http://schemas.microsoft.com/office/powerpoint/2010/main" val="10842472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a:solidFill>
            <a:schemeClr val="accent1">
              <a:lumMod val="20000"/>
              <a:lumOff val="80000"/>
            </a:schemeClr>
          </a:solidFill>
        </p:spPr>
        <p:txBody>
          <a:bodyPr>
            <a:normAutofit/>
          </a:bodyPr>
          <a:lstStyle/>
          <a:p>
            <a:r>
              <a:rPr lang="ru-RU" sz="2400" b="1" dirty="0">
                <a:latin typeface="Times New Roman"/>
                <a:ea typeface="Times New Roman"/>
              </a:rPr>
              <a:t>Планирование образовательной деятельности по развитию речи с детьми </a:t>
            </a:r>
            <a:endParaRPr lang="ru-RU" sz="2400" b="1" dirty="0"/>
          </a:p>
        </p:txBody>
      </p:sp>
      <p:sp>
        <p:nvSpPr>
          <p:cNvPr id="3" name="Объект 2"/>
          <p:cNvSpPr>
            <a:spLocks noGrp="1"/>
          </p:cNvSpPr>
          <p:nvPr>
            <p:ph sz="half" idx="1"/>
          </p:nvPr>
        </p:nvSpPr>
        <p:spPr>
          <a:solidFill>
            <a:schemeClr val="accent2">
              <a:lumMod val="20000"/>
              <a:lumOff val="80000"/>
            </a:schemeClr>
          </a:solidFill>
        </p:spPr>
        <p:txBody>
          <a:bodyPr>
            <a:normAutofit fontScale="92500" lnSpcReduction="10000"/>
          </a:bodyPr>
          <a:lstStyle/>
          <a:p>
            <a:pPr algn="just"/>
            <a:r>
              <a:rPr lang="ru-RU" dirty="0">
                <a:latin typeface="Times New Roman" panose="02020603050405020304" pitchFamily="18" charset="0"/>
                <a:cs typeface="Times New Roman" panose="02020603050405020304" pitchFamily="18" charset="0"/>
              </a:rPr>
              <a:t>в</a:t>
            </a:r>
            <a:r>
              <a:rPr lang="ru-RU" dirty="0" smtClean="0">
                <a:latin typeface="Times New Roman" panose="02020603050405020304" pitchFamily="18" charset="0"/>
                <a:cs typeface="Times New Roman" panose="02020603050405020304" pitchFamily="18" charset="0"/>
              </a:rPr>
              <a:t>ключает </a:t>
            </a:r>
            <a:r>
              <a:rPr lang="ru-RU" b="1" dirty="0">
                <a:latin typeface="Times New Roman" panose="02020603050405020304" pitchFamily="18" charset="0"/>
                <a:cs typeface="Times New Roman" panose="02020603050405020304" pitchFamily="18" charset="0"/>
              </a:rPr>
              <a:t>артикуляционные упражнения,</a:t>
            </a: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пальчиковая гимнастика, игра на координацию речи с движением, игры на формирование словаря, грамматического строя речи, связной речи</a:t>
            </a:r>
            <a:r>
              <a:rPr lang="ru-RU" b="1" dirty="0" smtClean="0">
                <a:latin typeface="Times New Roman" panose="02020603050405020304" pitchFamily="18" charset="0"/>
                <a:cs typeface="Times New Roman" panose="02020603050405020304" pitchFamily="18" charset="0"/>
              </a:rPr>
              <a:t>.</a:t>
            </a:r>
            <a:r>
              <a:rPr lang="ru-RU" dirty="0"/>
              <a:t> </a:t>
            </a:r>
            <a:endParaRPr lang="ru-RU" dirty="0" smtClean="0"/>
          </a:p>
          <a:p>
            <a:endParaRPr lang="ru-RU"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solidFill>
            <a:schemeClr val="accent3">
              <a:lumMod val="20000"/>
              <a:lumOff val="80000"/>
            </a:schemeClr>
          </a:solidFill>
        </p:spPr>
        <p:txBody>
          <a:bodyPr>
            <a:normAutofit fontScale="92500" lnSpcReduction="10000"/>
          </a:bodyPr>
          <a:lstStyle/>
          <a:p>
            <a:pPr algn="just"/>
            <a:r>
              <a:rPr lang="ru-RU" dirty="0">
                <a:latin typeface="Times New Roman" panose="02020603050405020304" pitchFamily="18" charset="0"/>
                <a:cs typeface="Times New Roman" panose="02020603050405020304" pitchFamily="18" charset="0"/>
              </a:rPr>
              <a:t>Предложенный набор табличных форм планирования облегчит педагогам процесс заполнения документации и поможет воспитателям подобрать  игровые средства по развитию речевых и практических умений детей раннего возраста</a:t>
            </a:r>
          </a:p>
          <a:p>
            <a:endParaRPr lang="ru-RU" dirty="0"/>
          </a:p>
        </p:txBody>
      </p:sp>
    </p:spTree>
    <p:extLst>
      <p:ext uri="{BB962C8B-B14F-4D97-AF65-F5344CB8AC3E}">
        <p14:creationId xmlns:p14="http://schemas.microsoft.com/office/powerpoint/2010/main" val="4590490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txBody>
          <a:bodyPr>
            <a:normAutofit fontScale="90000"/>
          </a:bodyPr>
          <a:lstStyle/>
          <a:p>
            <a:r>
              <a:rPr lang="ru-RU" b="1" dirty="0" smtClean="0"/>
              <a:t/>
            </a:r>
            <a:br>
              <a:rPr lang="ru-RU" b="1" dirty="0" smtClean="0"/>
            </a:br>
            <a:r>
              <a:rPr lang="ru-RU" sz="3100" b="1" dirty="0">
                <a:latin typeface="Times New Roman"/>
                <a:ea typeface="Calibri"/>
                <a:cs typeface="+mn-cs"/>
              </a:rPr>
              <a:t>Тематическое </a:t>
            </a:r>
            <a:r>
              <a:rPr lang="ru-RU" sz="3100" b="1" dirty="0">
                <a:latin typeface="Times New Roman"/>
                <a:ea typeface="Calibri"/>
                <a:cs typeface="+mn-cs"/>
              </a:rPr>
              <a:t>планирование по развитию звукопроизношения </a:t>
            </a:r>
            <a:r>
              <a:rPr lang="ru-RU" b="1" dirty="0"/>
              <a:t/>
            </a:r>
            <a:br>
              <a:rPr lang="ru-RU" b="1" dirty="0"/>
            </a:br>
            <a:endParaRPr lang="ru-RU" dirty="0"/>
          </a:p>
        </p:txBody>
      </p:sp>
      <p:sp>
        <p:nvSpPr>
          <p:cNvPr id="3" name="Объект 2"/>
          <p:cNvSpPr>
            <a:spLocks noGrp="1"/>
          </p:cNvSpPr>
          <p:nvPr>
            <p:ph sz="half" idx="1"/>
          </p:nvPr>
        </p:nvSpPr>
        <p:spPr>
          <a:solidFill>
            <a:schemeClr val="accent3">
              <a:lumMod val="20000"/>
              <a:lumOff val="80000"/>
            </a:schemeClr>
          </a:solidFill>
        </p:spPr>
        <p:txBody>
          <a:bodyPr/>
          <a:lstStyle/>
          <a:p>
            <a:pPr marL="0" indent="0">
              <a:buNone/>
            </a:pPr>
            <a:r>
              <a:rPr lang="ru-RU" b="1" dirty="0">
                <a:latin typeface="Times New Roman"/>
                <a:ea typeface="Calibri"/>
              </a:rPr>
              <a:t>Циклограмма распределения материала по развитию речи </a:t>
            </a:r>
            <a:br>
              <a:rPr lang="ru-RU" b="1" dirty="0">
                <a:latin typeface="Times New Roman"/>
                <a:ea typeface="Calibri"/>
              </a:rPr>
            </a:br>
            <a:endParaRPr lang="ru-RU" dirty="0"/>
          </a:p>
        </p:txBody>
      </p:sp>
      <p:sp>
        <p:nvSpPr>
          <p:cNvPr id="4" name="Объект 3"/>
          <p:cNvSpPr>
            <a:spLocks noGrp="1"/>
          </p:cNvSpPr>
          <p:nvPr>
            <p:ph sz="half" idx="2"/>
          </p:nvPr>
        </p:nvSpPr>
        <p:spPr>
          <a:solidFill>
            <a:schemeClr val="accent5">
              <a:lumMod val="20000"/>
              <a:lumOff val="80000"/>
            </a:schemeClr>
          </a:solidFill>
        </p:spPr>
        <p:txBody>
          <a:bodyPr/>
          <a:lstStyle/>
          <a:p>
            <a:pPr marL="0" indent="0" algn="just">
              <a:buNone/>
            </a:pPr>
            <a:r>
              <a:rPr lang="ru-RU" b="1" dirty="0">
                <a:latin typeface="Times New Roman" panose="02020603050405020304" pitchFamily="18" charset="0"/>
                <a:cs typeface="Times New Roman" panose="02020603050405020304" pitchFamily="18" charset="0"/>
              </a:rPr>
              <a:t>Тематическое планирование по развитию словаря, грамматического строя, связной речи </a:t>
            </a:r>
            <a:br>
              <a:rPr lang="ru-RU" b="1"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2166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650306"/>
          </a:xfrm>
          <a:solidFill>
            <a:schemeClr val="accent2">
              <a:lumMod val="20000"/>
              <a:lumOff val="80000"/>
            </a:schemeClr>
          </a:solidFill>
        </p:spPr>
        <p:txBody>
          <a:bodyPr>
            <a:noAutofit/>
          </a:bodyPr>
          <a:lstStyle/>
          <a:p>
            <a:pPr algn="just"/>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Никогда дети не говорят так много, охотно, непринужденно обо всем том, что им ближе и дороже всего, как в своем детском обществе, при условии, конечно, что это общество опаяно длительным знакомством и общностью интересов.</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И если такие условия не создаются сами собой в жизни наших детей, нам, взрослым, вменяется в обязанность их создать. </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3068960"/>
            <a:ext cx="8229600" cy="3057203"/>
          </a:xfrm>
          <a:solidFill>
            <a:schemeClr val="accent5">
              <a:lumMod val="20000"/>
              <a:lumOff val="80000"/>
            </a:schemeClr>
          </a:solidFill>
        </p:spPr>
        <p:txBody>
          <a:bodyPr>
            <a:normAutofit fontScale="85000" lnSpcReduction="20000"/>
          </a:bodyPr>
          <a:lstStyle/>
          <a:p>
            <a:endParaRPr lang="ru-RU" dirty="0" smtClean="0"/>
          </a:p>
          <a:p>
            <a:pPr algn="just"/>
            <a:r>
              <a:rPr lang="ru-RU" dirty="0" smtClean="0">
                <a:latin typeface="Times New Roman" pitchFamily="18" charset="0"/>
                <a:cs typeface="Times New Roman" pitchFamily="18" charset="0"/>
              </a:rPr>
              <a:t>Словесное же общение взрослого с ребенком будет преисполнено значения лишь тогда, когда последний видит во взрослом товарища, живущего с ним одними интересами, друга, которого он любит, которому он доверчиво открывает свою душу, свои мысли, чувства и желания.</a:t>
            </a:r>
          </a:p>
          <a:p>
            <a:pPr algn="just">
              <a:buNone/>
            </a:pPr>
            <a:r>
              <a:rPr lang="ru-RU" dirty="0" smtClean="0">
                <a:latin typeface="Times New Roman" pitchFamily="18" charset="0"/>
                <a:cs typeface="Times New Roman" pitchFamily="18" charset="0"/>
              </a:rPr>
              <a:t> </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5793507"/>
          </a:xfrm>
          <a:solidFill>
            <a:schemeClr val="accent2">
              <a:lumMod val="20000"/>
              <a:lumOff val="80000"/>
            </a:schemeClr>
          </a:solidFill>
        </p:spPr>
        <p:txBody>
          <a:bodyPr>
            <a:normAutofit/>
          </a:bodyPr>
          <a:lstStyle/>
          <a:p>
            <a:pPr algn="just"/>
            <a:r>
              <a:rPr lang="ru-RU" dirty="0" smtClean="0">
                <a:latin typeface="Times New Roman" pitchFamily="18" charset="0"/>
                <a:cs typeface="Times New Roman" pitchFamily="18" charset="0"/>
              </a:rPr>
              <a:t>Ребенок придет к нему со всеми своими радостями и горестями, расскажет обо всем пережитом, виденном и слышанном, покажет что угодно, каждое творение рук своих: </a:t>
            </a:r>
            <a:r>
              <a:rPr lang="ru-RU"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работу, рисунок, и опытный воспитатель </a:t>
            </a:r>
            <a:r>
              <a:rPr lang="ru-RU" dirty="0" smtClean="0">
                <a:latin typeface="Times New Roman" pitchFamily="18" charset="0"/>
                <a:cs typeface="Times New Roman" pitchFamily="18" charset="0"/>
              </a:rPr>
              <a:t>отнесется ко всему с любовным интересом, использует все в естественной беседе, полной для обеих сторон захватывающего интереса, в целях развития духовных сил и неразрывно с ними связанного языка ребенка</a:t>
            </a:r>
            <a:endParaRPr lang="ru-RU"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txBody>
          <a:bodyPr>
            <a:normAutofit fontScale="90000"/>
          </a:bodyPr>
          <a:lstStyle/>
          <a:p>
            <a:r>
              <a:rPr lang="ru-RU" dirty="0" smtClean="0"/>
              <a:t/>
            </a:r>
            <a:br>
              <a:rPr lang="ru-RU" dirty="0" smtClean="0"/>
            </a:br>
            <a:r>
              <a:rPr lang="ru-RU" sz="2700" b="1" dirty="0" smtClean="0">
                <a:effectLst>
                  <a:outerShdw blurRad="38100" dist="38100" dir="2700000" algn="tl">
                    <a:srgbClr val="000000">
                      <a:alpha val="43137"/>
                    </a:srgbClr>
                  </a:outerShdw>
                </a:effectLst>
                <a:latin typeface="Times New Roman" pitchFamily="18" charset="0"/>
                <a:cs typeface="Times New Roman" pitchFamily="18" charset="0"/>
              </a:rPr>
              <a:t>СВЯЗЬ РЕЧИ С ДЕЯТЕЛЬНОСТЬЮ ДЕТЕЙ</a:t>
            </a:r>
            <a:r>
              <a:rPr lang="ru-RU" dirty="0" smtClean="0"/>
              <a:t/>
            </a:r>
            <a:br>
              <a:rPr lang="ru-RU" dirty="0" smtClean="0"/>
            </a:br>
            <a:endParaRPr lang="ru-RU" dirty="0"/>
          </a:p>
        </p:txBody>
      </p:sp>
      <p:sp>
        <p:nvSpPr>
          <p:cNvPr id="3" name="Содержимое 2"/>
          <p:cNvSpPr>
            <a:spLocks noGrp="1"/>
          </p:cNvSpPr>
          <p:nvPr>
            <p:ph idx="1"/>
          </p:nvPr>
        </p:nvSpPr>
        <p:spPr>
          <a:xfrm>
            <a:off x="457200" y="1196752"/>
            <a:ext cx="8229600" cy="4929411"/>
          </a:xfrm>
          <a:solidFill>
            <a:schemeClr val="accent1">
              <a:lumMod val="20000"/>
              <a:lumOff val="80000"/>
            </a:schemeClr>
          </a:solidFill>
        </p:spPr>
        <p:txBody>
          <a:bodyPr>
            <a:normAutofit fontScale="92500" lnSpcReduction="10000"/>
          </a:bodyPr>
          <a:lstStyle/>
          <a:p>
            <a:pPr algn="ctr">
              <a:buNone/>
            </a:pP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Творческая деятельность ребенка проявляется прежде всего в игре</a:t>
            </a:r>
            <a:r>
              <a:rPr lang="ru-RU" dirty="0" smtClean="0">
                <a:latin typeface="Times New Roman" pitchFamily="18" charset="0"/>
                <a:cs typeface="Times New Roman" pitchFamily="18" charset="0"/>
              </a:rPr>
              <a:t>. </a:t>
            </a:r>
          </a:p>
          <a:p>
            <a:pPr algn="just"/>
            <a:r>
              <a:rPr lang="ru-RU" dirty="0" smtClean="0">
                <a:latin typeface="Times New Roman" pitchFamily="18" charset="0"/>
                <a:cs typeface="Times New Roman" pitchFamily="18" charset="0"/>
              </a:rPr>
              <a:t>Игра — первая ступень трудового воспитания. Игра и труд, протекающие в коллективе, предоставляют исключительна благоприятные условия для развития языка. </a:t>
            </a:r>
          </a:p>
          <a:p>
            <a:pPr algn="just"/>
            <a:r>
              <a:rPr lang="ru-RU" dirty="0" smtClean="0">
                <a:latin typeface="Times New Roman" pitchFamily="18" charset="0"/>
                <a:cs typeface="Times New Roman" pitchFamily="18" charset="0"/>
              </a:rPr>
              <a:t>Игра развивает язык, а язык организует игру. Одиноко играющий ребенок и тот говорит, инстинктивно пользуется языком как наиболее усовершенствованным средством для установления связи с окружающей средой.</a:t>
            </a:r>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557</TotalTime>
  <Words>5692</Words>
  <Application>Microsoft Office PowerPoint</Application>
  <PresentationFormat>Экран (4:3)</PresentationFormat>
  <Paragraphs>303</Paragraphs>
  <Slides>63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63</vt:i4>
      </vt:variant>
    </vt:vector>
  </HeadingPairs>
  <TitlesOfParts>
    <vt:vector size="64" baseType="lpstr">
      <vt:lpstr>Тема Office</vt:lpstr>
      <vt:lpstr>Речевое развитие дошкольника. Как планировать образовательную деятельность, о чем мы забываем?</vt:lpstr>
      <vt:lpstr> Родное слово - основа всякого умственного развития и сокровищница всех знаний.  К. Д. Ушинский </vt:lpstr>
      <vt:lpstr>Необходимо приспособлять к интересам развития детей уже существующую, готовую обстановку, работать над ней, изменять, обновлять и этим расширять круг представлений детей и запас их речевых форм</vt:lpstr>
      <vt:lpstr>Ощущения и восприятия — первая ступень в познании мира</vt:lpstr>
      <vt:lpstr>   Сущность слова слагается из его содержания и формы. Гармоническое единение того и другого обусловливает ценность слова.  От пустых слов мы должны  оберегать детей всеми мерами.   </vt:lpstr>
      <vt:lpstr>  РЕЧЬ  РАЗВИВАЕТСЯ   И  ПРОЯВЛЯЕТСЯ В ОБЩЕНИИ ЛЮДЕЙ   </vt:lpstr>
      <vt:lpstr>  Никогда дети не говорят так много, охотно, непринужденно обо всем том, что им ближе и дороже всего, как в своем детском обществе, при условии, конечно, что это общество опаяно длительным знакомством и общностью интересов.  И если такие условия не создаются сами собой в жизни наших детей, нам, взрослым, вменяется в обязанность их создать.  </vt:lpstr>
      <vt:lpstr>Презентация PowerPoint</vt:lpstr>
      <vt:lpstr> СВЯЗЬ РЕЧИ С ДЕЯТЕЛЬНОСТЬЮ ДЕТЕЙ </vt:lpstr>
      <vt:lpstr>  ОСНОВНЫЕ РАЗДЕЛЫ РАБОТЫ ПО РАЗВИТИЮ РЕЧИ   </vt:lpstr>
      <vt:lpstr>Следует всемерно содействовать тому, чтобы этот ответственейший период в жизни ребенка, период овладения всей своей моторной сферой, и в частности речевым моторным аппаратом, протекал благоприятно; необходимо создавать условия, способствующие играм младенца голосом, самим в них принимать участие</vt:lpstr>
      <vt:lpstr>Презентация PowerPoint</vt:lpstr>
      <vt:lpstr>Презентация PowerPoint</vt:lpstr>
      <vt:lpstr>И в дальнейшем старшие дети бессознательно используют разнообразные приемы по упражнению аппарата речи — соревнуются в скороговорках, читают для себя вслух и т. п. </vt:lpstr>
      <vt:lpstr>  Накопление содержания для речи.  Слово ценно своим содержанием.  Слово, непонятное тому, к кому оно обращено,  превращается для него в звук.  Слово, обращенное к детям,  должно быть всегда словом, а не только звуком. </vt:lpstr>
      <vt:lpstr>Презентация PowerPoint</vt:lpstr>
      <vt:lpstr>Презентация PowerPoint</vt:lpstr>
      <vt:lpstr>Правильное восприятие предметов, являющееся самой главной умственной работой ребенка, обусловлено деятельностью органов внешних чувств.  </vt:lpstr>
      <vt:lpstr>Презентация PowerPoint</vt:lpstr>
      <vt:lpstr> РОЛЬ В РАЗВИТИИ РЕЧИ СЛУХА И СПОСОБНОСТИ К ПОДРАЖАНИЮ </vt:lpstr>
      <vt:lpstr> Воспитателю необходимо следить за проявлением слуховой способности детей и развивать их слуховую наблюдательность. </vt:lpstr>
      <vt:lpstr>РЕЧЬ ОКРУЖАЮЩИХ  И  ЕЕ  ВЛИЯНИЕ НА РАЗВИТИЕ  РЕЧИ ДЕТЕЙ </vt:lpstr>
      <vt:lpstr>ЖИВОЕ СЛОВО КАК ОСНОВА РАЗВИТИЯ РЕЧИ ДОШКОЛЬНИКА</vt:lpstr>
      <vt:lpstr>Всесторонняя подготовка к основательному знанию языка проходит постепенно.</vt:lpstr>
      <vt:lpstr> Ступень, на которой предполагается, что ребёнок овладел уже речью настолько, что может свободно высказывать свои мысли и понимать к нему обращённую речь, язык фигурирует уже без непосредственной связи с окружающим его, внешним миром, а опирается уже и на представления, ранее приобретённые и отвлечённые.  </vt:lpstr>
      <vt:lpstr>Основные цели и задачи речевого развития дошкольников </vt:lpstr>
      <vt:lpstr>Презентация PowerPoint</vt:lpstr>
      <vt:lpstr>Особенности речевого развития детей  младшего дошкольного возраста </vt:lpstr>
      <vt:lpstr>Особенности речевого развития детей  младшего дошкольного возраста</vt:lpstr>
      <vt:lpstr>Особенности речевого развития детей  младшего дошкольного возраста</vt:lpstr>
      <vt:lpstr>Особенности речевого развития детей  среднего дошкольного возраста </vt:lpstr>
      <vt:lpstr>Особенности речевого развития детей  среднего дошкольного возраста </vt:lpstr>
      <vt:lpstr>Особенности речевого развития детей  среднего дошкольного возраста</vt:lpstr>
      <vt:lpstr>Презентация PowerPoint</vt:lpstr>
      <vt:lpstr>Презентация PowerPoint</vt:lpstr>
      <vt:lpstr>Особенности речевого развития детей старшего дошкольного возраста </vt:lpstr>
      <vt:lpstr>Презентация PowerPoint</vt:lpstr>
      <vt:lpstr>Особенности речевого развития детей старшего дошкольного возраста 6-7лет </vt:lpstr>
      <vt:lpstr>6-7лет </vt:lpstr>
      <vt:lpstr>СТРУКТУРА, СОДЕРЖАНИЕ И НАПРАВЛЕНИЕ РАБОТЫ С «ЖИВЫМ СЛОВОМ» </vt:lpstr>
      <vt:lpstr>Разговор с детьми </vt:lpstr>
      <vt:lpstr>Презентация PowerPoint</vt:lpstr>
      <vt:lpstr>Речь педагога может быть оформлена по-разному: в виде вопросов, пояснений, указаний, объяснений.  С помощью разговора педагог оказывает влияние на все стороны речи ребёнка: исправляет ошибки, даёт образец правильной речи, развивает навыки диалогической и монологической речи. Педагог может определить, в чем следует поупражнять ребёнка; узнать его интересы, стремления, настроение.</vt:lpstr>
      <vt:lpstr>  Разговоры с детьми могут быть индивидуальными и коллективными, преднамеренными и непреднамеренными.  </vt:lpstr>
      <vt:lpstr> У детей 6-7 лет преобладают коллективные разговоры.  </vt:lpstr>
      <vt:lpstr> Разговор должен быть подчинён структуре: </vt:lpstr>
      <vt:lpstr>Пример «Разговор с детьми» из карточного планирования «Живое слово» автор-составитель И.С. Батова ООО Издательство «Учитель»</vt:lpstr>
      <vt:lpstr> Тема: Что такое лес? Содержание:  </vt:lpstr>
      <vt:lpstr> Беседа </vt:lpstr>
      <vt:lpstr>Ценность беседы заключается в том, что взрослый учит ребёнка логически мыслить, помогает думать, поднимает от конкретного способа мышления на более высокую ступень простейшего абстрагирования</vt:lpstr>
      <vt:lpstr>Обучение детей умению вести разговор, участвовать в беседе всегда сочетается с воспитанием навыков культуры поведения:</vt:lpstr>
      <vt:lpstr>Словарный запас детей активизируется, уточняется и дополняется. Тематика бесед определяется конкретными задачами воспитательной работы с детьми, их возрастными особенностями, запасом знаний, приобретённых в процессе экскурсий и наблюдений, а также ближайшим окружением.</vt:lpstr>
      <vt:lpstr>Презентация PowerPoint</vt:lpstr>
      <vt:lpstr>Беседа и ее организация</vt:lpstr>
      <vt:lpstr>Беседа и ее организация</vt:lpstr>
      <vt:lpstr>Основная часть беседы может быть разделена на микротемы или этапы - несколько логически законченных частей. Каждый этап соответствует существенному, законченному разделу темы, т. е. осуществляется анализ темы по узловым моментам. Вначале выявляется наиболее значимый трудный материал. Готовя беседу, педагогу надо наметить её этапы, т. е. выделить существенные компоненты того понятия, которое будет анализироваться с детьми. Педагог даёт объяснения, подтверждает детские ответы, обобщает их, вносит добавления, поправки.</vt:lpstr>
      <vt:lpstr>Конец беседы краток по времени, подводит к синтезу темы. Эта часть беседы может быть наиболее эмоциональна, практически действенна: рассматривание раздаточного материала, выполнение игровых упражнений, чтение художественного текста</vt:lpstr>
      <vt:lpstr> Тема: Как придумали… имена? Содержание: </vt:lpstr>
      <vt:lpstr>Презентация PowerPoint</vt:lpstr>
      <vt:lpstr>Тема: Чем опасно лето? Содержание:  </vt:lpstr>
      <vt:lpstr>Формирование словаря  Формирование грамматического строя речи Развитие связной речи Развитие звуковой культуры речи  </vt:lpstr>
      <vt:lpstr>Планирование образовательной деятельности по развитию речи с детьми </vt:lpstr>
      <vt:lpstr> Тематическое планирование по развитию звукопроизношения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Речевое развитие дошкольника. Как планировать образовательную деятельность, о чем мы забываем?</dc:title>
  <dc:creator>Елена</dc:creator>
  <cp:lastModifiedBy>Кудрявцева Елена</cp:lastModifiedBy>
  <cp:revision>28</cp:revision>
  <dcterms:created xsi:type="dcterms:W3CDTF">2017-03-18T17:37:22Z</dcterms:created>
  <dcterms:modified xsi:type="dcterms:W3CDTF">2017-03-20T14:00:26Z</dcterms:modified>
</cp:coreProperties>
</file>